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9309100" cy="7023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76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3" y="0"/>
            <a:ext cx="4033943" cy="352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518B7-A6AB-4112-A565-B81BF9CD71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3" y="6670320"/>
            <a:ext cx="4033943" cy="35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2385-D5C5-4DB7-8F25-AB31C0BB2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78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40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7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1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8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64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0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0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4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0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5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5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56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7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5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90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6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10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31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8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6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40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37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86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92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0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1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2385-D5C5-4DB7-8F25-AB31C0BB23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0436" y="614172"/>
            <a:ext cx="11311127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5AE79"/>
                </a:solidFill>
                <a:latin typeface="Trebuchet MS"/>
                <a:cs typeface="Trebuchet MS"/>
              </a:defRPr>
            </a:lvl1pPr>
          </a:lstStyle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5AE79"/>
                </a:solidFill>
                <a:latin typeface="Trebuchet MS"/>
                <a:cs typeface="Trebuchet MS"/>
              </a:defRPr>
            </a:lvl1pPr>
          </a:lstStyle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28638" y="1887727"/>
            <a:ext cx="3724909" cy="396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5AE79"/>
                </a:solidFill>
                <a:latin typeface="Trebuchet MS"/>
                <a:cs typeface="Trebuchet MS"/>
              </a:defRPr>
            </a:lvl1pPr>
          </a:lstStyle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5AE79"/>
                </a:solidFill>
                <a:latin typeface="Trebuchet MS"/>
                <a:cs typeface="Trebuchet MS"/>
              </a:defRPr>
            </a:lvl1pPr>
          </a:lstStyle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5AE79"/>
                </a:solidFill>
                <a:latin typeface="Trebuchet MS"/>
                <a:cs typeface="Trebuchet MS"/>
              </a:defRPr>
            </a:lvl1pPr>
          </a:lstStyle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2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436" y="606551"/>
            <a:ext cx="11311127" cy="1458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1803" y="1877694"/>
            <a:ext cx="6424295" cy="371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06302" y="6327926"/>
            <a:ext cx="265556" cy="30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C5AE79"/>
                </a:solidFill>
                <a:latin typeface="Trebuchet MS"/>
                <a:cs typeface="Trebuchet MS"/>
              </a:defRPr>
            </a:lvl1pPr>
          </a:lstStyle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bigezbear.com/2011_08_01_archive.html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jp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.jp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NACCOPMidYear2023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fr.gov/current/title-34/subtitle-B/chapter-VI/part-668/subpart-D/appendix-Appendix%20A%20to%20Subpart%20D%20of%20Part%20668" TargetMode="External"/><Relationship Id="rId4" Type="http://schemas.openxmlformats.org/officeDocument/2006/relationships/hyperlink" Target="https://www.ecfr.gov/current/title-34/subtitle-B/chapter-VI/part-668/subpart-D/section-668.46p-668.46(a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8630"/>
            <a:ext cx="12183110" cy="6386830"/>
          </a:xfrm>
          <a:custGeom>
            <a:avLst/>
            <a:gdLst/>
            <a:ahLst/>
            <a:cxnLst/>
            <a:rect l="l" t="t" r="r" b="b"/>
            <a:pathLst>
              <a:path w="12183110" h="6386830">
                <a:moveTo>
                  <a:pt x="0" y="6386321"/>
                </a:moveTo>
                <a:lnTo>
                  <a:pt x="12182856" y="6386321"/>
                </a:lnTo>
                <a:lnTo>
                  <a:pt x="12182856" y="0"/>
                </a:lnTo>
                <a:lnTo>
                  <a:pt x="0" y="0"/>
                </a:lnTo>
                <a:lnTo>
                  <a:pt x="0" y="6386321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2331" y="1825751"/>
            <a:ext cx="2819400" cy="2819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2331" y="5867400"/>
            <a:ext cx="990600" cy="990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2183110" cy="6855459"/>
            <a:chOff x="0" y="0"/>
            <a:chExt cx="12183110" cy="685545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63952"/>
              <a:ext cx="4180332" cy="4191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183110" cy="6855459"/>
            </a:xfrm>
            <a:custGeom>
              <a:avLst/>
              <a:gdLst/>
              <a:ahLst/>
              <a:cxnLst/>
              <a:rect l="l" t="t" r="r" b="b"/>
              <a:pathLst>
                <a:path w="12183110" h="6855459">
                  <a:moveTo>
                    <a:pt x="12182856" y="0"/>
                  </a:moveTo>
                  <a:lnTo>
                    <a:pt x="0" y="0"/>
                  </a:lnTo>
                  <a:lnTo>
                    <a:pt x="0" y="468630"/>
                  </a:lnTo>
                  <a:lnTo>
                    <a:pt x="0" y="6379210"/>
                  </a:lnTo>
                  <a:lnTo>
                    <a:pt x="0" y="6855460"/>
                  </a:lnTo>
                  <a:lnTo>
                    <a:pt x="12182856" y="6855460"/>
                  </a:lnTo>
                  <a:lnTo>
                    <a:pt x="12182856" y="6379210"/>
                  </a:lnTo>
                  <a:lnTo>
                    <a:pt x="467233" y="6379210"/>
                  </a:lnTo>
                  <a:lnTo>
                    <a:pt x="467233" y="468630"/>
                  </a:lnTo>
                  <a:lnTo>
                    <a:pt x="11700129" y="468630"/>
                  </a:lnTo>
                  <a:lnTo>
                    <a:pt x="11700129" y="6378702"/>
                  </a:lnTo>
                  <a:lnTo>
                    <a:pt x="12182856" y="6378702"/>
                  </a:lnTo>
                  <a:lnTo>
                    <a:pt x="12182856" y="468630"/>
                  </a:lnTo>
                  <a:lnTo>
                    <a:pt x="12182856" y="468388"/>
                  </a:lnTo>
                  <a:lnTo>
                    <a:pt x="12182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19854" y="2211070"/>
            <a:ext cx="72434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080" marR="5080" indent="-113538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7D2F2C"/>
                </a:solidFill>
              </a:rPr>
              <a:t>VAWA</a:t>
            </a:r>
            <a:r>
              <a:rPr sz="4800" spc="-80" dirty="0">
                <a:solidFill>
                  <a:srgbClr val="7D2F2C"/>
                </a:solidFill>
              </a:rPr>
              <a:t> </a:t>
            </a:r>
            <a:r>
              <a:rPr sz="4800" dirty="0">
                <a:solidFill>
                  <a:srgbClr val="7D2F2C"/>
                </a:solidFill>
              </a:rPr>
              <a:t>Offense</a:t>
            </a:r>
            <a:r>
              <a:rPr sz="4800" spc="-75" dirty="0">
                <a:solidFill>
                  <a:srgbClr val="7D2F2C"/>
                </a:solidFill>
              </a:rPr>
              <a:t> </a:t>
            </a:r>
            <a:r>
              <a:rPr sz="4800" dirty="0">
                <a:solidFill>
                  <a:srgbClr val="7D2F2C"/>
                </a:solidFill>
              </a:rPr>
              <a:t>Statistics</a:t>
            </a:r>
            <a:r>
              <a:rPr sz="4800" spc="-80" dirty="0">
                <a:solidFill>
                  <a:srgbClr val="7D2F2C"/>
                </a:solidFill>
              </a:rPr>
              <a:t> </a:t>
            </a:r>
            <a:r>
              <a:rPr sz="4800" spc="-25" dirty="0">
                <a:solidFill>
                  <a:srgbClr val="7D2F2C"/>
                </a:solidFill>
              </a:rPr>
              <a:t>for </a:t>
            </a:r>
            <a:r>
              <a:rPr sz="4800" dirty="0">
                <a:solidFill>
                  <a:srgbClr val="7D2F2C"/>
                </a:solidFill>
              </a:rPr>
              <a:t>Clery</a:t>
            </a:r>
            <a:r>
              <a:rPr sz="4800" spc="70" dirty="0">
                <a:solidFill>
                  <a:srgbClr val="7D2F2C"/>
                </a:solidFill>
              </a:rPr>
              <a:t> </a:t>
            </a:r>
            <a:r>
              <a:rPr sz="4800" dirty="0">
                <a:solidFill>
                  <a:srgbClr val="7D2F2C"/>
                </a:solidFill>
              </a:rPr>
              <a:t>Act</a:t>
            </a:r>
            <a:r>
              <a:rPr sz="4800" spc="100" dirty="0">
                <a:solidFill>
                  <a:srgbClr val="7D2F2C"/>
                </a:solidFill>
              </a:rPr>
              <a:t> </a:t>
            </a:r>
            <a:r>
              <a:rPr sz="4800" spc="-10" dirty="0">
                <a:solidFill>
                  <a:srgbClr val="7D2F2C"/>
                </a:solidFill>
              </a:rPr>
              <a:t>Purposes</a:t>
            </a:r>
            <a:endParaRPr sz="4800"/>
          </a:p>
        </p:txBody>
      </p:sp>
      <p:sp>
        <p:nvSpPr>
          <p:cNvPr id="9" name="object 9"/>
          <p:cNvSpPr txBox="1"/>
          <p:nvPr/>
        </p:nvSpPr>
        <p:spPr>
          <a:xfrm>
            <a:off x="8191245" y="4564227"/>
            <a:ext cx="2914650" cy="15424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2000" b="1" dirty="0">
                <a:latin typeface="Garamond"/>
                <a:cs typeface="Garamond"/>
              </a:rPr>
              <a:t>Adrienne</a:t>
            </a:r>
            <a:r>
              <a:rPr sz="2000" b="1" spc="-55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Meador</a:t>
            </a:r>
            <a:r>
              <a:rPr sz="2000" b="1" spc="-25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Murray</a:t>
            </a:r>
            <a:endParaRPr sz="2000">
              <a:latin typeface="Garamond"/>
              <a:cs typeface="Garamond"/>
            </a:endParaRPr>
          </a:p>
          <a:p>
            <a:pPr marL="12065" marR="5080" algn="ctr">
              <a:lnSpc>
                <a:spcPct val="100000"/>
              </a:lnSpc>
              <a:spcBef>
                <a:spcPts val="780"/>
              </a:spcBef>
            </a:pPr>
            <a:r>
              <a:rPr sz="2000" i="1" dirty="0">
                <a:latin typeface="Garamond"/>
                <a:cs typeface="Garamond"/>
              </a:rPr>
              <a:t>Director,</a:t>
            </a:r>
            <a:r>
              <a:rPr sz="2000" i="1" spc="-30" dirty="0">
                <a:latin typeface="Garamond"/>
                <a:cs typeface="Garamond"/>
              </a:rPr>
              <a:t> </a:t>
            </a:r>
            <a:r>
              <a:rPr sz="2000" i="1" dirty="0">
                <a:latin typeface="Garamond"/>
                <a:cs typeface="Garamond"/>
              </a:rPr>
              <a:t>Training</a:t>
            </a:r>
            <a:r>
              <a:rPr sz="2000" i="1" spc="-30" dirty="0">
                <a:latin typeface="Garamond"/>
                <a:cs typeface="Garamond"/>
              </a:rPr>
              <a:t> </a:t>
            </a:r>
            <a:r>
              <a:rPr sz="2000" i="1" dirty="0">
                <a:latin typeface="Garamond"/>
                <a:cs typeface="Garamond"/>
              </a:rPr>
              <a:t>&amp;</a:t>
            </a:r>
            <a:r>
              <a:rPr sz="2000" i="1" spc="-30" dirty="0">
                <a:latin typeface="Garamond"/>
                <a:cs typeface="Garamond"/>
              </a:rPr>
              <a:t> </a:t>
            </a:r>
            <a:r>
              <a:rPr sz="2000" i="1" spc="-10" dirty="0">
                <a:latin typeface="Garamond"/>
                <a:cs typeface="Garamond"/>
              </a:rPr>
              <a:t>Compliance Activities</a:t>
            </a:r>
            <a:endParaRPr sz="20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000" spc="-10" dirty="0">
                <a:latin typeface="Garamond"/>
                <a:cs typeface="Garamond"/>
              </a:rPr>
              <a:t>NACCOP</a:t>
            </a:r>
            <a:endParaRPr sz="2000">
              <a:latin typeface="Garamond"/>
              <a:cs typeface="Garamon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8032" y="1763267"/>
            <a:ext cx="2574290" cy="2575560"/>
            <a:chOff x="1018032" y="1763267"/>
            <a:chExt cx="2574290" cy="25755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032" y="1763267"/>
              <a:ext cx="2574036" cy="2575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372" y="1766315"/>
              <a:ext cx="2471928" cy="247345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45789" y="4564227"/>
            <a:ext cx="3095625" cy="15424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2000" b="1" dirty="0">
                <a:latin typeface="Garamond"/>
                <a:cs typeface="Garamond"/>
              </a:rPr>
              <a:t>Michael</a:t>
            </a:r>
            <a:r>
              <a:rPr sz="2000" b="1" spc="-25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M.</a:t>
            </a:r>
            <a:r>
              <a:rPr sz="2000" b="1" spc="-30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DeBowes,</a:t>
            </a:r>
            <a:r>
              <a:rPr sz="2000" b="1" spc="-25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Ph.D.</a:t>
            </a:r>
            <a:endParaRPr sz="2000">
              <a:latin typeface="Garamond"/>
              <a:cs typeface="Garamond"/>
            </a:endParaRPr>
          </a:p>
          <a:p>
            <a:pPr marL="123825" marR="119380" algn="ctr">
              <a:lnSpc>
                <a:spcPct val="100000"/>
              </a:lnSpc>
              <a:spcBef>
                <a:spcPts val="780"/>
              </a:spcBef>
            </a:pPr>
            <a:r>
              <a:rPr sz="2000" i="1" dirty="0">
                <a:latin typeface="Garamond"/>
                <a:cs typeface="Garamond"/>
              </a:rPr>
              <a:t>Director</a:t>
            </a:r>
            <a:r>
              <a:rPr sz="2000" i="1" spc="10" dirty="0">
                <a:latin typeface="Garamond"/>
                <a:cs typeface="Garamond"/>
              </a:rPr>
              <a:t> </a:t>
            </a:r>
            <a:r>
              <a:rPr sz="2000" i="1" dirty="0">
                <a:latin typeface="Garamond"/>
                <a:cs typeface="Garamond"/>
              </a:rPr>
              <a:t>of</a:t>
            </a:r>
            <a:r>
              <a:rPr sz="2000" i="1" spc="459" dirty="0">
                <a:latin typeface="Garamond"/>
                <a:cs typeface="Garamond"/>
              </a:rPr>
              <a:t> </a:t>
            </a:r>
            <a:r>
              <a:rPr sz="2000" i="1" dirty="0">
                <a:latin typeface="Garamond"/>
                <a:cs typeface="Garamond"/>
              </a:rPr>
              <a:t>Research &amp;</a:t>
            </a:r>
            <a:r>
              <a:rPr sz="2000" i="1" spc="15" dirty="0">
                <a:latin typeface="Garamond"/>
                <a:cs typeface="Garamond"/>
              </a:rPr>
              <a:t> </a:t>
            </a:r>
            <a:r>
              <a:rPr sz="2000" i="1" spc="-10" dirty="0">
                <a:latin typeface="Garamond"/>
                <a:cs typeface="Garamond"/>
              </a:rPr>
              <a:t>Strategic Initiatives</a:t>
            </a:r>
            <a:endParaRPr sz="20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000" spc="-10" dirty="0">
                <a:latin typeface="Garamond"/>
                <a:cs typeface="Garamond"/>
              </a:rPr>
              <a:t>NACCOP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02783" y="3999052"/>
            <a:ext cx="40830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7D2F2C"/>
                </a:solidFill>
                <a:latin typeface="Garamond"/>
                <a:cs typeface="Garamond"/>
              </a:rPr>
              <a:t>2</a:t>
            </a:r>
            <a:r>
              <a:rPr sz="2250" b="1" baseline="25925" dirty="0">
                <a:solidFill>
                  <a:srgbClr val="7D2F2C"/>
                </a:solidFill>
                <a:latin typeface="Garamond"/>
                <a:cs typeface="Garamond"/>
              </a:rPr>
              <a:t>nd</a:t>
            </a:r>
            <a:r>
              <a:rPr sz="2250" b="1" spc="232" baseline="25925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300" b="1" dirty="0">
                <a:solidFill>
                  <a:srgbClr val="7D2F2C"/>
                </a:solidFill>
                <a:latin typeface="Garamond"/>
                <a:cs typeface="Garamond"/>
              </a:rPr>
              <a:t>Annual</a:t>
            </a:r>
            <a:r>
              <a:rPr sz="2300" b="1" spc="-2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300" b="1" spc="-10" dirty="0">
                <a:solidFill>
                  <a:srgbClr val="7D2F2C"/>
                </a:solidFill>
                <a:latin typeface="Garamond"/>
                <a:cs typeface="Garamond"/>
              </a:rPr>
              <a:t>Mid-</a:t>
            </a:r>
            <a:r>
              <a:rPr sz="2300" b="1" spc="-25" dirty="0">
                <a:solidFill>
                  <a:srgbClr val="7D2F2C"/>
                </a:solidFill>
                <a:latin typeface="Garamond"/>
                <a:cs typeface="Garamond"/>
              </a:rPr>
              <a:t>Year</a:t>
            </a:r>
            <a:r>
              <a:rPr sz="2300" b="1" spc="-45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300" b="1" spc="-10" dirty="0">
                <a:solidFill>
                  <a:srgbClr val="7D2F2C"/>
                </a:solidFill>
                <a:latin typeface="Garamond"/>
                <a:cs typeface="Garamond"/>
              </a:rPr>
              <a:t>Conference</a:t>
            </a:r>
            <a:endParaRPr sz="23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sz="3600" b="1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3600" b="1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Garamond"/>
                <a:cs typeface="Garamond"/>
              </a:rPr>
              <a:t>crime</a:t>
            </a:r>
            <a:r>
              <a:rPr sz="3600" b="1" spc="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Garamond"/>
                <a:cs typeface="Garamond"/>
              </a:rPr>
              <a:t>is</a:t>
            </a:r>
            <a:r>
              <a:rPr sz="3600" b="1" spc="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Garamond"/>
                <a:cs typeface="Garamond"/>
              </a:rPr>
              <a:t>reported</a:t>
            </a:r>
            <a:r>
              <a:rPr sz="3600" b="1" spc="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Garamond"/>
                <a:cs typeface="Garamond"/>
              </a:rPr>
              <a:t>when…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812" y="6336136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06830" y="3280359"/>
            <a:ext cx="8569325" cy="12338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686810" marR="5080" indent="-3674745">
              <a:lnSpc>
                <a:spcPts val="4230"/>
              </a:lnSpc>
              <a:spcBef>
                <a:spcPts val="1120"/>
              </a:spcBef>
            </a:pP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4400" i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4400" i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brought</a:t>
            </a:r>
            <a:r>
              <a:rPr sz="4400" i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4400" i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4400" i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attention</a:t>
            </a:r>
            <a:r>
              <a:rPr sz="4400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4400" i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spc="-5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4400" i="1" spc="-20" dirty="0">
                <a:solidFill>
                  <a:srgbClr val="404040"/>
                </a:solidFill>
                <a:latin typeface="Trebuchet MS"/>
                <a:cs typeface="Trebuchet MS"/>
              </a:rPr>
              <a:t>CSA.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Key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Classification </a:t>
            </a:r>
            <a:r>
              <a:rPr spc="-10" dirty="0">
                <a:solidFill>
                  <a:srgbClr val="FFFFFF"/>
                </a:solidFill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2914" y="1987042"/>
            <a:ext cx="6320790" cy="420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Affiliation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parties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matter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(except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endParaRPr sz="2200">
              <a:latin typeface="Trebuchet MS"/>
              <a:cs typeface="Trebuchet MS"/>
            </a:endParaRPr>
          </a:p>
          <a:p>
            <a:pPr marL="31877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LDW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referrals)</a:t>
            </a:r>
            <a:endParaRPr sz="22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1200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corroboration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necessary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required</a:t>
            </a:r>
            <a:endParaRPr sz="22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1200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discount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attempts</a:t>
            </a:r>
            <a:endParaRPr sz="22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1205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Outcome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independent</a:t>
            </a:r>
            <a:endParaRPr sz="2200">
              <a:latin typeface="Trebuchet MS"/>
              <a:cs typeface="Trebuchet MS"/>
            </a:endParaRPr>
          </a:p>
          <a:p>
            <a:pPr marL="641985" marR="848994" lvl="1" indent="-304800">
              <a:lnSpc>
                <a:spcPct val="100000"/>
              </a:lnSpc>
              <a:spcBef>
                <a:spcPts val="1205"/>
              </a:spcBef>
              <a:buClr>
                <a:srgbClr val="C5AE79"/>
              </a:buClr>
              <a:buSzPct val="90000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Investigation/adjudication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required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classify/count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reported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crime</a:t>
            </a:r>
            <a:endParaRPr sz="2000">
              <a:latin typeface="Trebuchet MS"/>
              <a:cs typeface="Trebuchet MS"/>
            </a:endParaRPr>
          </a:p>
          <a:p>
            <a:pPr marL="318770" marR="5080" indent="-306705">
              <a:lnSpc>
                <a:spcPct val="100000"/>
              </a:lnSpc>
              <a:spcBef>
                <a:spcPts val="1195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reported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Clery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crimes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occurring</a:t>
            </a:r>
            <a:r>
              <a:rPr sz="2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within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Clery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Geography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included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statistics</a:t>
            </a:r>
            <a:endParaRPr sz="22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210"/>
              </a:spcBef>
              <a:buClr>
                <a:srgbClr val="C5AE79"/>
              </a:buClr>
              <a:buSzPct val="90000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Special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case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Unfounded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offenses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091" y="2253995"/>
            <a:ext cx="3121152" cy="23500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95527" y="4687316"/>
            <a:ext cx="3014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This</a:t>
            </a:r>
            <a:r>
              <a:rPr sz="9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Photo</a:t>
            </a:r>
            <a:r>
              <a:rPr sz="900" spc="5" dirty="0">
                <a:solidFill>
                  <a:srgbClr val="00184B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by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Unknown</a:t>
            </a:r>
            <a:r>
              <a:rPr sz="900" spc="-20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Author</a:t>
            </a:r>
            <a:r>
              <a:rPr sz="900" spc="-15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is licensed</a:t>
            </a:r>
            <a:r>
              <a:rPr sz="900" spc="-5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under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6"/>
              </a:rPr>
              <a:t>CC</a:t>
            </a:r>
            <a:r>
              <a:rPr sz="9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6"/>
              </a:rPr>
              <a:t> BY-</a:t>
            </a:r>
            <a:r>
              <a:rPr sz="900" u="sng" spc="-2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6"/>
              </a:rPr>
              <a:t>NC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812" y="6336136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Key</a:t>
            </a:r>
            <a:r>
              <a:rPr spc="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Process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Considerations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812" y="6336136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2278506"/>
            <a:ext cx="10558780" cy="303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121285" indent="-306705">
              <a:lnSpc>
                <a:spcPct val="100000"/>
              </a:lnSpc>
              <a:spcBef>
                <a:spcPts val="95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procedures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place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ensure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CSAs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promptly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crimes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2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reporting</a:t>
            </a:r>
            <a:r>
              <a:rPr sz="2200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structure</a:t>
            </a:r>
            <a:r>
              <a:rPr sz="2200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of</a:t>
            </a:r>
            <a:r>
              <a:rPr sz="2200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the</a:t>
            </a:r>
            <a:r>
              <a:rPr sz="2200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institution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5AE79"/>
              </a:buClr>
              <a:buFont typeface="Cambria"/>
              <a:buChar char="◾"/>
            </a:pPr>
            <a:endParaRPr sz="195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5"/>
              </a:spcBef>
              <a:buClr>
                <a:srgbClr val="C5AE79"/>
              </a:buClr>
              <a:buSzPct val="90000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Align</a:t>
            </a:r>
            <a:r>
              <a:rPr sz="20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procedures</a:t>
            </a:r>
            <a:r>
              <a:rPr sz="20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0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Annual</a:t>
            </a:r>
            <a:r>
              <a:rPr sz="20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Security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disclosure(s)</a:t>
            </a:r>
            <a:endParaRPr sz="20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C5AE79"/>
              </a:buClr>
              <a:buFont typeface="Cambria"/>
              <a:buChar char="◾"/>
            </a:pPr>
            <a:endParaRPr sz="1750">
              <a:latin typeface="Trebuchet MS"/>
              <a:cs typeface="Trebuchet MS"/>
            </a:endParaRPr>
          </a:p>
          <a:p>
            <a:pPr marL="641985" marR="560070" lvl="1" indent="-305435">
              <a:lnSpc>
                <a:spcPct val="100000"/>
              </a:lnSpc>
              <a:buClr>
                <a:srgbClr val="C5AE79"/>
              </a:buClr>
              <a:buSzPct val="90000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Develop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mechanism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CSAs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document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forward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crime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reports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reporting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structure</a:t>
            </a:r>
            <a:endParaRPr sz="20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C5AE79"/>
              </a:buClr>
              <a:buFont typeface="Cambria"/>
              <a:buChar char="◾"/>
            </a:pPr>
            <a:endParaRPr sz="1750">
              <a:latin typeface="Trebuchet MS"/>
              <a:cs typeface="Trebuchet MS"/>
            </a:endParaRPr>
          </a:p>
          <a:p>
            <a:pPr marL="911225" marR="5080" lvl="2" indent="-269240">
              <a:lnSpc>
                <a:spcPct val="100000"/>
              </a:lnSpc>
              <a:buClr>
                <a:srgbClr val="C5AE79"/>
              </a:buClr>
              <a:buSzPct val="90000"/>
              <a:buFont typeface="Cambria"/>
              <a:buChar char="◾"/>
              <a:tabLst>
                <a:tab pos="911225" algn="l"/>
                <a:tab pos="912494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Consider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reporting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structure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differ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certain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CSAs,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including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preferred</a:t>
            </a:r>
            <a:r>
              <a:rPr sz="2000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receivers</a:t>
            </a:r>
            <a:r>
              <a:rPr sz="2000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of</a:t>
            </a:r>
            <a:r>
              <a:rPr sz="2000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reports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(e.g.,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residence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life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personnel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Title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IX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Coordinator)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Responsibility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Classifying</a:t>
            </a:r>
            <a:r>
              <a:rPr spc="-10" dirty="0">
                <a:solidFill>
                  <a:srgbClr val="FFFFFF"/>
                </a:solidFill>
              </a:rPr>
              <a:t> Offenses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812" y="6336136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695957" y="2125725"/>
            <a:ext cx="879665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  <a:tabLst>
                <a:tab pos="4594860" algn="l"/>
              </a:tabLst>
            </a:pP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"The</a:t>
            </a:r>
            <a:r>
              <a:rPr sz="2800" i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Department</a:t>
            </a:r>
            <a:r>
              <a:rPr sz="2800" i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[of</a:t>
            </a:r>
            <a:r>
              <a:rPr sz="2800" i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Education]</a:t>
            </a:r>
            <a:r>
              <a:rPr sz="2800" i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800" i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emphasize</a:t>
            </a:r>
            <a:r>
              <a:rPr sz="2800" i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proper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classification</a:t>
            </a:r>
            <a:r>
              <a:rPr sz="2800" i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incident</a:t>
            </a:r>
            <a:r>
              <a:rPr sz="2800" i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Trebuchet MS"/>
                <a:cs typeface="Trebuchet MS"/>
              </a:rPr>
              <a:t>any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regard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dependent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label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victim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800" i="1" spc="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witness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uses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i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describe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Trebuchet MS"/>
                <a:cs typeface="Trebuchet MS"/>
              </a:rPr>
              <a:t>it.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i="1" spc="-45" dirty="0">
                <a:solidFill>
                  <a:srgbClr val="404040"/>
                </a:solidFill>
                <a:latin typeface="Trebuchet MS"/>
                <a:cs typeface="Trebuchet MS"/>
              </a:rPr>
              <a:t>Rather,</a:t>
            </a:r>
            <a:r>
              <a:rPr sz="2800" i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rebuchet MS"/>
                <a:cs typeface="Trebuchet MS"/>
              </a:rPr>
              <a:t>competent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institutional</a:t>
            </a:r>
            <a:r>
              <a:rPr sz="2800" i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official</a:t>
            </a:r>
            <a:r>
              <a:rPr sz="2800" i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800" i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requisite</a:t>
            </a:r>
            <a:r>
              <a:rPr sz="2800" i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knowledge</a:t>
            </a:r>
            <a:r>
              <a:rPr sz="2800" i="1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experience</a:t>
            </a:r>
            <a:r>
              <a:rPr sz="2800" i="1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800" i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evaluate</a:t>
            </a:r>
            <a:r>
              <a:rPr sz="2800" i="1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available</a:t>
            </a:r>
            <a:r>
              <a:rPr sz="2800" i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rebuchet MS"/>
                <a:cs typeface="Trebuchet MS"/>
              </a:rPr>
              <a:t>information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i="1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determine</a:t>
            </a:r>
            <a:r>
              <a:rPr sz="2800" i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crime</a:t>
            </a:r>
            <a:r>
              <a:rPr sz="2800" i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classification(s)</a:t>
            </a:r>
            <a:r>
              <a:rPr sz="2800" i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800" i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rebuchet MS"/>
                <a:cs typeface="Trebuchet MS"/>
              </a:rPr>
              <a:t>apply</a:t>
            </a:r>
            <a:endParaRPr sz="28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particular</a:t>
            </a:r>
            <a:r>
              <a:rPr sz="2800" i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set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case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facts”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(University</a:t>
            </a:r>
            <a:r>
              <a:rPr sz="2800" i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endParaRPr sz="28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Saint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Thomas</a:t>
            </a:r>
            <a:r>
              <a:rPr sz="2800" i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FPRD,</a:t>
            </a:r>
            <a:r>
              <a:rPr sz="2800" i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2017,</a:t>
            </a:r>
            <a:r>
              <a:rPr sz="2800" i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p.</a:t>
            </a:r>
            <a:r>
              <a:rPr sz="2800" i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Trebuchet MS"/>
                <a:cs typeface="Trebuchet MS"/>
              </a:rPr>
              <a:t>10).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0279380" cy="125920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30607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10"/>
              </a:spcBef>
            </a:pPr>
            <a:r>
              <a:rPr dirty="0">
                <a:solidFill>
                  <a:srgbClr val="FFFFFF"/>
                </a:solidFill>
              </a:rPr>
              <a:t>When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CSA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Reports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Crime…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3361" y="4067516"/>
            <a:ext cx="1981982" cy="12200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40966" y="4296917"/>
            <a:ext cx="929005" cy="10287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just">
              <a:lnSpc>
                <a:spcPts val="2510"/>
              </a:lnSpc>
              <a:spcBef>
                <a:spcPts val="490"/>
              </a:spcBef>
            </a:pPr>
            <a:r>
              <a:rPr sz="2400" spc="-10" dirty="0">
                <a:latin typeface="Trebuchet MS"/>
                <a:cs typeface="Trebuchet MS"/>
              </a:rPr>
              <a:t>Initial Crime </a:t>
            </a:r>
            <a:r>
              <a:rPr sz="2400" spc="-30" dirty="0">
                <a:latin typeface="Trebuchet MS"/>
                <a:cs typeface="Trebuchet MS"/>
              </a:rPr>
              <a:t>Report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6584" y="3543166"/>
            <a:ext cx="401922" cy="4033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7984" y="3546308"/>
            <a:ext cx="1982024" cy="12200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46245" y="3775709"/>
            <a:ext cx="1353185" cy="10287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z="2400" dirty="0">
                <a:latin typeface="Trebuchet MS"/>
                <a:cs typeface="Trebuchet MS"/>
              </a:rPr>
              <a:t>Assess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for </a:t>
            </a:r>
            <a:r>
              <a:rPr sz="2400" spc="-10" dirty="0">
                <a:latin typeface="Trebuchet MS"/>
                <a:cs typeface="Trebuchet MS"/>
              </a:rPr>
              <a:t>Timely Warning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2752" y="3022019"/>
            <a:ext cx="401922" cy="4047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4173" y="3025100"/>
            <a:ext cx="1981982" cy="12200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51778" y="3254755"/>
            <a:ext cx="1393825" cy="7099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z="2400" spc="-10" dirty="0">
                <a:latin typeface="Trebuchet MS"/>
                <a:cs typeface="Trebuchet MS"/>
              </a:rPr>
              <a:t>Daily </a:t>
            </a:r>
            <a:r>
              <a:rPr sz="2400" dirty="0">
                <a:latin typeface="Trebuchet MS"/>
                <a:cs typeface="Trebuchet MS"/>
              </a:rPr>
              <a:t>Crime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Log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7395" y="2500811"/>
            <a:ext cx="401922" cy="40474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48796" y="2503858"/>
            <a:ext cx="1982024" cy="122162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457438" y="2733547"/>
            <a:ext cx="1524635" cy="10287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z="2400" spc="-10" dirty="0">
                <a:latin typeface="Trebuchet MS"/>
                <a:cs typeface="Trebuchet MS"/>
              </a:rPr>
              <a:t>Annual Statistical Disclosures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812" y="6336136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723912"/>
            <a:ext cx="6202680" cy="5666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6080" y="723900"/>
            <a:ext cx="5009515" cy="5666740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1644014" marR="799465" indent="-680085">
              <a:lnSpc>
                <a:spcPct val="100000"/>
              </a:lnSpc>
              <a:spcBef>
                <a:spcPts val="3415"/>
              </a:spcBef>
            </a:pP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3600" spc="-8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BASICS</a:t>
            </a:r>
            <a:r>
              <a:rPr sz="3600" spc="-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Garamond"/>
                <a:cs typeface="Garamond"/>
              </a:rPr>
              <a:t>OF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TITLE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aramond"/>
                <a:cs typeface="Garamond"/>
              </a:rPr>
              <a:t>IX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57813" y="6515811"/>
            <a:ext cx="1657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C5AE79"/>
                </a:solidFill>
                <a:latin typeface="Trebuchet MS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6532574"/>
            <a:ext cx="347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DFF"/>
                </a:solidFill>
              </a:rPr>
              <a:t>Determining</a:t>
            </a:r>
            <a:r>
              <a:rPr spc="30" dirty="0">
                <a:solidFill>
                  <a:srgbClr val="FFFDFF"/>
                </a:solidFill>
              </a:rPr>
              <a:t> </a:t>
            </a:r>
            <a:r>
              <a:rPr dirty="0">
                <a:solidFill>
                  <a:srgbClr val="FFFDFF"/>
                </a:solidFill>
              </a:rPr>
              <a:t>Title</a:t>
            </a:r>
            <a:r>
              <a:rPr spc="35" dirty="0">
                <a:solidFill>
                  <a:srgbClr val="FFFDFF"/>
                </a:solidFill>
              </a:rPr>
              <a:t> </a:t>
            </a:r>
            <a:r>
              <a:rPr dirty="0">
                <a:solidFill>
                  <a:srgbClr val="FFFDFF"/>
                </a:solidFill>
              </a:rPr>
              <a:t>IX</a:t>
            </a:r>
            <a:r>
              <a:rPr spc="45" dirty="0">
                <a:solidFill>
                  <a:srgbClr val="FFFDFF"/>
                </a:solidFill>
              </a:rPr>
              <a:t> </a:t>
            </a:r>
            <a:r>
              <a:rPr spc="-10" dirty="0">
                <a:solidFill>
                  <a:srgbClr val="FFFDFF"/>
                </a:solidFill>
              </a:rPr>
              <a:t>Applicability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1405" y="2181605"/>
            <a:ext cx="11031220" cy="3679190"/>
            <a:chOff x="581405" y="2181605"/>
            <a:chExt cx="11031220" cy="3679190"/>
          </a:xfrm>
        </p:grpSpPr>
        <p:sp>
          <p:nvSpPr>
            <p:cNvPr id="5" name="object 5"/>
            <p:cNvSpPr/>
            <p:nvPr/>
          </p:nvSpPr>
          <p:spPr>
            <a:xfrm>
              <a:off x="581405" y="2181605"/>
              <a:ext cx="8823960" cy="809625"/>
            </a:xfrm>
            <a:custGeom>
              <a:avLst/>
              <a:gdLst/>
              <a:ahLst/>
              <a:cxnLst/>
              <a:rect l="l" t="t" r="r" b="b"/>
              <a:pathLst>
                <a:path w="8823960" h="809625">
                  <a:moveTo>
                    <a:pt x="8743061" y="0"/>
                  </a:moveTo>
                  <a:lnTo>
                    <a:pt x="80924" y="0"/>
                  </a:lnTo>
                  <a:lnTo>
                    <a:pt x="49425" y="6353"/>
                  </a:lnTo>
                  <a:lnTo>
                    <a:pt x="23702" y="23685"/>
                  </a:lnTo>
                  <a:lnTo>
                    <a:pt x="6359" y="49399"/>
                  </a:lnTo>
                  <a:lnTo>
                    <a:pt x="0" y="80899"/>
                  </a:lnTo>
                  <a:lnTo>
                    <a:pt x="0" y="728345"/>
                  </a:lnTo>
                  <a:lnTo>
                    <a:pt x="6359" y="759844"/>
                  </a:lnTo>
                  <a:lnTo>
                    <a:pt x="23702" y="785558"/>
                  </a:lnTo>
                  <a:lnTo>
                    <a:pt x="49425" y="802890"/>
                  </a:lnTo>
                  <a:lnTo>
                    <a:pt x="80924" y="809244"/>
                  </a:lnTo>
                  <a:lnTo>
                    <a:pt x="8743061" y="809244"/>
                  </a:lnTo>
                  <a:lnTo>
                    <a:pt x="8774560" y="802890"/>
                  </a:lnTo>
                  <a:lnTo>
                    <a:pt x="8800274" y="785558"/>
                  </a:lnTo>
                  <a:lnTo>
                    <a:pt x="8817606" y="759844"/>
                  </a:lnTo>
                  <a:lnTo>
                    <a:pt x="8823960" y="728345"/>
                  </a:lnTo>
                  <a:lnTo>
                    <a:pt x="8823960" y="80899"/>
                  </a:lnTo>
                  <a:lnTo>
                    <a:pt x="8817606" y="49399"/>
                  </a:lnTo>
                  <a:lnTo>
                    <a:pt x="8800274" y="23685"/>
                  </a:lnTo>
                  <a:lnTo>
                    <a:pt x="8774560" y="6353"/>
                  </a:lnTo>
                  <a:lnTo>
                    <a:pt x="8743061" y="0"/>
                  </a:lnTo>
                  <a:close/>
                </a:path>
              </a:pathLst>
            </a:custGeom>
            <a:solidFill>
              <a:srgbClr val="7D2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0545" y="3138677"/>
              <a:ext cx="8823960" cy="809625"/>
            </a:xfrm>
            <a:custGeom>
              <a:avLst/>
              <a:gdLst/>
              <a:ahLst/>
              <a:cxnLst/>
              <a:rect l="l" t="t" r="r" b="b"/>
              <a:pathLst>
                <a:path w="8823960" h="809625">
                  <a:moveTo>
                    <a:pt x="8743061" y="0"/>
                  </a:moveTo>
                  <a:lnTo>
                    <a:pt x="80898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728345"/>
                  </a:lnTo>
                  <a:lnTo>
                    <a:pt x="6353" y="759844"/>
                  </a:lnTo>
                  <a:lnTo>
                    <a:pt x="23685" y="785558"/>
                  </a:lnTo>
                  <a:lnTo>
                    <a:pt x="49399" y="802890"/>
                  </a:lnTo>
                  <a:lnTo>
                    <a:pt x="80898" y="809244"/>
                  </a:lnTo>
                  <a:lnTo>
                    <a:pt x="8743061" y="809244"/>
                  </a:lnTo>
                  <a:lnTo>
                    <a:pt x="8774560" y="802890"/>
                  </a:lnTo>
                  <a:lnTo>
                    <a:pt x="8800274" y="785558"/>
                  </a:lnTo>
                  <a:lnTo>
                    <a:pt x="8817606" y="759844"/>
                  </a:lnTo>
                  <a:lnTo>
                    <a:pt x="8823960" y="728345"/>
                  </a:lnTo>
                  <a:lnTo>
                    <a:pt x="8823960" y="80899"/>
                  </a:lnTo>
                  <a:lnTo>
                    <a:pt x="8817606" y="49399"/>
                  </a:lnTo>
                  <a:lnTo>
                    <a:pt x="8800274" y="23685"/>
                  </a:lnTo>
                  <a:lnTo>
                    <a:pt x="8774560" y="6353"/>
                  </a:lnTo>
                  <a:lnTo>
                    <a:pt x="8743061" y="0"/>
                  </a:lnTo>
                  <a:close/>
                </a:path>
              </a:pathLst>
            </a:custGeom>
            <a:solidFill>
              <a:srgbClr val="9F5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9017" y="4094226"/>
              <a:ext cx="8823960" cy="809625"/>
            </a:xfrm>
            <a:custGeom>
              <a:avLst/>
              <a:gdLst/>
              <a:ahLst/>
              <a:cxnLst/>
              <a:rect l="l" t="t" r="r" b="b"/>
              <a:pathLst>
                <a:path w="8823960" h="809625">
                  <a:moveTo>
                    <a:pt x="8743061" y="0"/>
                  </a:moveTo>
                  <a:lnTo>
                    <a:pt x="80899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728344"/>
                  </a:lnTo>
                  <a:lnTo>
                    <a:pt x="6353" y="759844"/>
                  </a:lnTo>
                  <a:lnTo>
                    <a:pt x="23685" y="785558"/>
                  </a:lnTo>
                  <a:lnTo>
                    <a:pt x="49399" y="802890"/>
                  </a:lnTo>
                  <a:lnTo>
                    <a:pt x="80899" y="809244"/>
                  </a:lnTo>
                  <a:lnTo>
                    <a:pt x="8743061" y="809244"/>
                  </a:lnTo>
                  <a:lnTo>
                    <a:pt x="8774560" y="802890"/>
                  </a:lnTo>
                  <a:lnTo>
                    <a:pt x="8800274" y="785558"/>
                  </a:lnTo>
                  <a:lnTo>
                    <a:pt x="8817606" y="759844"/>
                  </a:lnTo>
                  <a:lnTo>
                    <a:pt x="8823960" y="728344"/>
                  </a:lnTo>
                  <a:lnTo>
                    <a:pt x="8823960" y="80899"/>
                  </a:lnTo>
                  <a:lnTo>
                    <a:pt x="8817606" y="49399"/>
                  </a:lnTo>
                  <a:lnTo>
                    <a:pt x="8800274" y="23685"/>
                  </a:lnTo>
                  <a:lnTo>
                    <a:pt x="8774560" y="6353"/>
                  </a:lnTo>
                  <a:lnTo>
                    <a:pt x="8743061" y="0"/>
                  </a:lnTo>
                  <a:close/>
                </a:path>
              </a:pathLst>
            </a:custGeom>
            <a:solidFill>
              <a:srgbClr val="B9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8157" y="5051298"/>
              <a:ext cx="8823960" cy="809625"/>
            </a:xfrm>
            <a:custGeom>
              <a:avLst/>
              <a:gdLst/>
              <a:ahLst/>
              <a:cxnLst/>
              <a:rect l="l" t="t" r="r" b="b"/>
              <a:pathLst>
                <a:path w="8823960" h="809625">
                  <a:moveTo>
                    <a:pt x="8743061" y="0"/>
                  </a:moveTo>
                  <a:lnTo>
                    <a:pt x="80899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728319"/>
                  </a:lnTo>
                  <a:lnTo>
                    <a:pt x="6353" y="759818"/>
                  </a:lnTo>
                  <a:lnTo>
                    <a:pt x="23685" y="785541"/>
                  </a:lnTo>
                  <a:lnTo>
                    <a:pt x="49399" y="802884"/>
                  </a:lnTo>
                  <a:lnTo>
                    <a:pt x="80899" y="809243"/>
                  </a:lnTo>
                  <a:lnTo>
                    <a:pt x="8743061" y="809243"/>
                  </a:lnTo>
                  <a:lnTo>
                    <a:pt x="8774560" y="802884"/>
                  </a:lnTo>
                  <a:lnTo>
                    <a:pt x="8800274" y="785541"/>
                  </a:lnTo>
                  <a:lnTo>
                    <a:pt x="8817606" y="759818"/>
                  </a:lnTo>
                  <a:lnTo>
                    <a:pt x="8823960" y="728319"/>
                  </a:lnTo>
                  <a:lnTo>
                    <a:pt x="8823960" y="80899"/>
                  </a:lnTo>
                  <a:lnTo>
                    <a:pt x="8817606" y="49399"/>
                  </a:lnTo>
                  <a:lnTo>
                    <a:pt x="8800274" y="23685"/>
                  </a:lnTo>
                  <a:lnTo>
                    <a:pt x="8774560" y="6353"/>
                  </a:lnTo>
                  <a:lnTo>
                    <a:pt x="8743061" y="0"/>
                  </a:lnTo>
                  <a:close/>
                </a:path>
              </a:pathLst>
            </a:custGeom>
            <a:solidFill>
              <a:srgbClr val="C5A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5045" y="2333625"/>
            <a:ext cx="9204960" cy="3307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Offense</a:t>
            </a:r>
            <a:r>
              <a:rPr sz="2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Meets</a:t>
            </a:r>
            <a:r>
              <a:rPr sz="27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2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2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Definition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50">
              <a:latin typeface="Trebuchet MS"/>
              <a:cs typeface="Trebuchet MS"/>
            </a:endParaRPr>
          </a:p>
          <a:p>
            <a:pPr marL="75184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Jurisdiction</a:t>
            </a:r>
            <a:r>
              <a:rPr sz="27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Person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Participation</a:t>
            </a:r>
            <a:r>
              <a:rPr sz="2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Educational</a:t>
            </a:r>
            <a:r>
              <a:rPr sz="2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50">
              <a:latin typeface="Trebuchet MS"/>
              <a:cs typeface="Trebuchet MS"/>
            </a:endParaRPr>
          </a:p>
          <a:p>
            <a:pPr marL="221869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Offense</a:t>
            </a:r>
            <a:r>
              <a:rPr sz="2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occurs</a:t>
            </a:r>
            <a:r>
              <a:rPr sz="2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Context</a:t>
            </a:r>
            <a:r>
              <a:rPr sz="2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68473" y="2790761"/>
            <a:ext cx="2016125" cy="2460625"/>
            <a:chOff x="8868473" y="2790761"/>
            <a:chExt cx="2016125" cy="2460625"/>
          </a:xfrm>
        </p:grpSpPr>
        <p:sp>
          <p:nvSpPr>
            <p:cNvPr id="11" name="object 11"/>
            <p:cNvSpPr/>
            <p:nvPr/>
          </p:nvSpPr>
          <p:spPr>
            <a:xfrm>
              <a:off x="8879585" y="2801873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79" h="525779">
                  <a:moveTo>
                    <a:pt x="407416" y="0"/>
                  </a:moveTo>
                  <a:lnTo>
                    <a:pt x="118237" y="0"/>
                  </a:lnTo>
                  <a:lnTo>
                    <a:pt x="118237" y="289178"/>
                  </a:lnTo>
                  <a:lnTo>
                    <a:pt x="0" y="289178"/>
                  </a:lnTo>
                  <a:lnTo>
                    <a:pt x="262890" y="525779"/>
                  </a:lnTo>
                  <a:lnTo>
                    <a:pt x="525780" y="289178"/>
                  </a:lnTo>
                  <a:lnTo>
                    <a:pt x="407416" y="289178"/>
                  </a:lnTo>
                  <a:lnTo>
                    <a:pt x="407416" y="0"/>
                  </a:lnTo>
                  <a:close/>
                </a:path>
              </a:pathLst>
            </a:custGeom>
            <a:solidFill>
              <a:srgbClr val="D7CD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9585" y="2801873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79" h="525779">
                  <a:moveTo>
                    <a:pt x="0" y="289178"/>
                  </a:moveTo>
                  <a:lnTo>
                    <a:pt x="118237" y="289178"/>
                  </a:lnTo>
                  <a:lnTo>
                    <a:pt x="118237" y="0"/>
                  </a:lnTo>
                  <a:lnTo>
                    <a:pt x="407416" y="0"/>
                  </a:lnTo>
                  <a:lnTo>
                    <a:pt x="407416" y="289178"/>
                  </a:lnTo>
                  <a:lnTo>
                    <a:pt x="525780" y="289178"/>
                  </a:lnTo>
                  <a:lnTo>
                    <a:pt x="262890" y="525779"/>
                  </a:lnTo>
                  <a:lnTo>
                    <a:pt x="0" y="289178"/>
                  </a:lnTo>
                  <a:close/>
                </a:path>
              </a:pathLst>
            </a:custGeom>
            <a:ln w="22225">
              <a:solidFill>
                <a:srgbClr val="D7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18725" y="3757421"/>
              <a:ext cx="525780" cy="527685"/>
            </a:xfrm>
            <a:custGeom>
              <a:avLst/>
              <a:gdLst/>
              <a:ahLst/>
              <a:cxnLst/>
              <a:rect l="l" t="t" r="r" b="b"/>
              <a:pathLst>
                <a:path w="525779" h="527685">
                  <a:moveTo>
                    <a:pt x="407416" y="0"/>
                  </a:moveTo>
                  <a:lnTo>
                    <a:pt x="118237" y="0"/>
                  </a:lnTo>
                  <a:lnTo>
                    <a:pt x="118237" y="290702"/>
                  </a:lnTo>
                  <a:lnTo>
                    <a:pt x="0" y="290702"/>
                  </a:lnTo>
                  <a:lnTo>
                    <a:pt x="262890" y="527303"/>
                  </a:lnTo>
                  <a:lnTo>
                    <a:pt x="525779" y="290702"/>
                  </a:lnTo>
                  <a:lnTo>
                    <a:pt x="407416" y="290702"/>
                  </a:lnTo>
                  <a:lnTo>
                    <a:pt x="407416" y="0"/>
                  </a:lnTo>
                  <a:close/>
                </a:path>
              </a:pathLst>
            </a:custGeom>
            <a:solidFill>
              <a:srgbClr val="E1D6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18725" y="3757421"/>
              <a:ext cx="525780" cy="527685"/>
            </a:xfrm>
            <a:custGeom>
              <a:avLst/>
              <a:gdLst/>
              <a:ahLst/>
              <a:cxnLst/>
              <a:rect l="l" t="t" r="r" b="b"/>
              <a:pathLst>
                <a:path w="525779" h="527685">
                  <a:moveTo>
                    <a:pt x="0" y="290702"/>
                  </a:moveTo>
                  <a:lnTo>
                    <a:pt x="118237" y="290702"/>
                  </a:lnTo>
                  <a:lnTo>
                    <a:pt x="118237" y="0"/>
                  </a:lnTo>
                  <a:lnTo>
                    <a:pt x="407416" y="0"/>
                  </a:lnTo>
                  <a:lnTo>
                    <a:pt x="407416" y="290702"/>
                  </a:lnTo>
                  <a:lnTo>
                    <a:pt x="525779" y="290702"/>
                  </a:lnTo>
                  <a:lnTo>
                    <a:pt x="262890" y="527303"/>
                  </a:lnTo>
                  <a:lnTo>
                    <a:pt x="0" y="290702"/>
                  </a:lnTo>
                  <a:close/>
                </a:path>
              </a:pathLst>
            </a:custGeom>
            <a:ln w="22225">
              <a:solidFill>
                <a:srgbClr val="E1D6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7197" y="4714494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79" h="525779">
                  <a:moveTo>
                    <a:pt x="407416" y="0"/>
                  </a:moveTo>
                  <a:lnTo>
                    <a:pt x="118236" y="0"/>
                  </a:lnTo>
                  <a:lnTo>
                    <a:pt x="118236" y="289178"/>
                  </a:lnTo>
                  <a:lnTo>
                    <a:pt x="0" y="289178"/>
                  </a:lnTo>
                  <a:lnTo>
                    <a:pt x="262890" y="525779"/>
                  </a:lnTo>
                  <a:lnTo>
                    <a:pt x="525779" y="289178"/>
                  </a:lnTo>
                  <a:lnTo>
                    <a:pt x="407416" y="289178"/>
                  </a:lnTo>
                  <a:lnTo>
                    <a:pt x="407416" y="0"/>
                  </a:lnTo>
                  <a:close/>
                </a:path>
              </a:pathLst>
            </a:custGeom>
            <a:solidFill>
              <a:srgbClr val="EAE2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47197" y="4714494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79" h="525779">
                  <a:moveTo>
                    <a:pt x="0" y="289178"/>
                  </a:moveTo>
                  <a:lnTo>
                    <a:pt x="118236" y="289178"/>
                  </a:lnTo>
                  <a:lnTo>
                    <a:pt x="118236" y="0"/>
                  </a:lnTo>
                  <a:lnTo>
                    <a:pt x="407416" y="0"/>
                  </a:lnTo>
                  <a:lnTo>
                    <a:pt x="407416" y="289178"/>
                  </a:lnTo>
                  <a:lnTo>
                    <a:pt x="525779" y="289178"/>
                  </a:lnTo>
                  <a:lnTo>
                    <a:pt x="262890" y="525779"/>
                  </a:lnTo>
                  <a:lnTo>
                    <a:pt x="0" y="289178"/>
                  </a:lnTo>
                  <a:close/>
                </a:path>
              </a:pathLst>
            </a:custGeom>
            <a:ln w="22225">
              <a:solidFill>
                <a:srgbClr val="EAE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9993" y="6318605"/>
            <a:ext cx="3476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48466" y="6318605"/>
            <a:ext cx="184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16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925" y="1881581"/>
            <a:ext cx="303085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FFFFFF"/>
                </a:solidFill>
                <a:latin typeface="Garamond"/>
                <a:cs typeface="Garamond"/>
              </a:rPr>
              <a:t>SEXUAL HARASSMENT DEFINITIONS</a:t>
            </a:r>
          </a:p>
        </p:txBody>
      </p:sp>
      <p:sp>
        <p:nvSpPr>
          <p:cNvPr id="4" name="object 4"/>
          <p:cNvSpPr/>
          <p:nvPr/>
        </p:nvSpPr>
        <p:spPr>
          <a:xfrm>
            <a:off x="638555" y="457200"/>
            <a:ext cx="3511550" cy="91440"/>
          </a:xfrm>
          <a:custGeom>
            <a:avLst/>
            <a:gdLst/>
            <a:ahLst/>
            <a:cxnLst/>
            <a:rect l="l" t="t" r="r" b="b"/>
            <a:pathLst>
              <a:path w="3511550" h="91440">
                <a:moveTo>
                  <a:pt x="3511296" y="0"/>
                </a:moveTo>
                <a:lnTo>
                  <a:pt x="0" y="0"/>
                </a:lnTo>
                <a:lnTo>
                  <a:pt x="0" y="91439"/>
                </a:lnTo>
                <a:lnTo>
                  <a:pt x="3511296" y="91439"/>
                </a:lnTo>
                <a:lnTo>
                  <a:pt x="3511296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4296" y="457200"/>
            <a:ext cx="7086473" cy="58994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9993" y="6476187"/>
            <a:ext cx="347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8281" y="6476187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17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b="0" dirty="0">
                <a:solidFill>
                  <a:srgbClr val="FFFFFF"/>
                </a:solidFill>
                <a:latin typeface="Garamond"/>
                <a:cs typeface="Garamond"/>
              </a:rPr>
              <a:t>§</a:t>
            </a:r>
            <a:r>
              <a:rPr sz="2800" b="0" spc="-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FFFF"/>
                </a:solidFill>
                <a:latin typeface="Garamond"/>
                <a:cs typeface="Garamond"/>
              </a:rPr>
              <a:t>106.30(A)</a:t>
            </a:r>
            <a:r>
              <a:rPr sz="2800" b="0" spc="-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2800" b="0" spc="-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b="0" spc="-30" dirty="0">
                <a:solidFill>
                  <a:srgbClr val="FFFFFF"/>
                </a:solidFill>
                <a:latin typeface="Garamond"/>
                <a:cs typeface="Garamond"/>
              </a:rPr>
              <a:t>SEXUAL</a:t>
            </a:r>
            <a:r>
              <a:rPr sz="2800" b="0" spc="-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Garamond"/>
                <a:cs typeface="Garamond"/>
              </a:rPr>
              <a:t>HARASSMENT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318605"/>
            <a:ext cx="3476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48466" y="6318605"/>
            <a:ext cx="184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405" y="2181605"/>
            <a:ext cx="11031220" cy="0"/>
          </a:xfrm>
          <a:custGeom>
            <a:avLst/>
            <a:gdLst/>
            <a:ahLst/>
            <a:cxnLst/>
            <a:rect l="l" t="t" r="r" b="b"/>
            <a:pathLst>
              <a:path w="11031220">
                <a:moveTo>
                  <a:pt x="0" y="0"/>
                </a:moveTo>
                <a:lnTo>
                  <a:pt x="11030712" y="0"/>
                </a:lnTo>
              </a:path>
            </a:pathLst>
          </a:custGeom>
          <a:ln w="22225">
            <a:solidFill>
              <a:srgbClr val="C5A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7613" y="2208022"/>
            <a:ext cx="1884680" cy="352932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505"/>
              </a:spcBef>
            </a:pPr>
            <a:r>
              <a:rPr sz="2600" i="1" spc="-10" dirty="0">
                <a:latin typeface="Trebuchet MS"/>
                <a:cs typeface="Trebuchet MS"/>
              </a:rPr>
              <a:t>Sexual harassment means </a:t>
            </a:r>
            <a:r>
              <a:rPr sz="2600" i="1" dirty="0">
                <a:latin typeface="Trebuchet MS"/>
                <a:cs typeface="Trebuchet MS"/>
              </a:rPr>
              <a:t>conduct</a:t>
            </a:r>
            <a:r>
              <a:rPr sz="2600" i="1" spc="-20" dirty="0">
                <a:latin typeface="Trebuchet MS"/>
                <a:cs typeface="Trebuchet MS"/>
              </a:rPr>
              <a:t> </a:t>
            </a:r>
            <a:r>
              <a:rPr sz="2600" i="1" spc="-25" dirty="0">
                <a:latin typeface="Trebuchet MS"/>
                <a:cs typeface="Trebuchet MS"/>
              </a:rPr>
              <a:t>on </a:t>
            </a:r>
            <a:r>
              <a:rPr sz="2600" i="1" dirty="0">
                <a:latin typeface="Trebuchet MS"/>
                <a:cs typeface="Trebuchet MS"/>
              </a:rPr>
              <a:t>the</a:t>
            </a:r>
            <a:r>
              <a:rPr sz="2600" i="1" spc="-20" dirty="0">
                <a:latin typeface="Trebuchet MS"/>
                <a:cs typeface="Trebuchet MS"/>
              </a:rPr>
              <a:t> </a:t>
            </a:r>
            <a:r>
              <a:rPr sz="2600" i="1" dirty="0">
                <a:latin typeface="Trebuchet MS"/>
                <a:cs typeface="Trebuchet MS"/>
              </a:rPr>
              <a:t>basis</a:t>
            </a:r>
            <a:r>
              <a:rPr sz="2600" i="1" spc="-20" dirty="0">
                <a:latin typeface="Trebuchet MS"/>
                <a:cs typeface="Trebuchet MS"/>
              </a:rPr>
              <a:t> </a:t>
            </a:r>
            <a:r>
              <a:rPr sz="2600" i="1" spc="-25" dirty="0">
                <a:latin typeface="Trebuchet MS"/>
                <a:cs typeface="Trebuchet MS"/>
              </a:rPr>
              <a:t>of </a:t>
            </a:r>
            <a:r>
              <a:rPr sz="2600" i="1" dirty="0">
                <a:latin typeface="Trebuchet MS"/>
                <a:cs typeface="Trebuchet MS"/>
              </a:rPr>
              <a:t>sex</a:t>
            </a:r>
            <a:r>
              <a:rPr sz="2600" i="1" spc="-10" dirty="0">
                <a:latin typeface="Trebuchet MS"/>
                <a:cs typeface="Trebuchet MS"/>
              </a:rPr>
              <a:t> </a:t>
            </a:r>
            <a:r>
              <a:rPr sz="2600" i="1" spc="-20" dirty="0">
                <a:latin typeface="Trebuchet MS"/>
                <a:cs typeface="Trebuchet MS"/>
              </a:rPr>
              <a:t>that </a:t>
            </a:r>
            <a:r>
              <a:rPr sz="2600" i="1" dirty="0">
                <a:latin typeface="Trebuchet MS"/>
                <a:cs typeface="Trebuchet MS"/>
              </a:rPr>
              <a:t>satisfies</a:t>
            </a:r>
            <a:r>
              <a:rPr sz="2600" i="1" spc="-40" dirty="0">
                <a:latin typeface="Trebuchet MS"/>
                <a:cs typeface="Trebuchet MS"/>
              </a:rPr>
              <a:t> </a:t>
            </a:r>
            <a:r>
              <a:rPr sz="2600" i="1" spc="-25" dirty="0">
                <a:latin typeface="Trebuchet MS"/>
                <a:cs typeface="Trebuchet MS"/>
              </a:rPr>
              <a:t>one </a:t>
            </a:r>
            <a:r>
              <a:rPr sz="2600" i="1" dirty="0">
                <a:latin typeface="Trebuchet MS"/>
                <a:cs typeface="Trebuchet MS"/>
              </a:rPr>
              <a:t>or</a:t>
            </a:r>
            <a:r>
              <a:rPr sz="2600" i="1" spc="-35" dirty="0">
                <a:latin typeface="Trebuchet MS"/>
                <a:cs typeface="Trebuchet MS"/>
              </a:rPr>
              <a:t> </a:t>
            </a:r>
            <a:r>
              <a:rPr sz="2600" i="1" dirty="0">
                <a:latin typeface="Trebuchet MS"/>
                <a:cs typeface="Trebuchet MS"/>
              </a:rPr>
              <a:t>more</a:t>
            </a:r>
            <a:r>
              <a:rPr sz="2600" i="1" spc="-10" dirty="0">
                <a:latin typeface="Trebuchet MS"/>
                <a:cs typeface="Trebuchet MS"/>
              </a:rPr>
              <a:t> </a:t>
            </a:r>
            <a:r>
              <a:rPr sz="2600" i="1" spc="-25" dirty="0">
                <a:latin typeface="Trebuchet MS"/>
                <a:cs typeface="Trebuchet MS"/>
              </a:rPr>
              <a:t>of the </a:t>
            </a:r>
            <a:r>
              <a:rPr sz="2600" i="1" spc="-10" dirty="0">
                <a:latin typeface="Trebuchet MS"/>
                <a:cs typeface="Trebuchet MS"/>
              </a:rPr>
              <a:t>following: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2694" y="2255647"/>
            <a:ext cx="8498840" cy="8191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90"/>
              </a:spcBef>
            </a:pPr>
            <a:r>
              <a:rPr sz="1900" i="1" dirty="0">
                <a:latin typeface="Trebuchet MS"/>
                <a:cs typeface="Trebuchet MS"/>
              </a:rPr>
              <a:t>1.</a:t>
            </a:r>
            <a:r>
              <a:rPr sz="1900" i="1" spc="-12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An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employee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of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the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recipient</a:t>
            </a:r>
            <a:r>
              <a:rPr sz="1900" i="1" spc="-4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conditioning</a:t>
            </a:r>
            <a:r>
              <a:rPr sz="1900" i="1" spc="-3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the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provision</a:t>
            </a:r>
            <a:r>
              <a:rPr sz="1900" i="1" spc="-3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of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an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aid,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benefit, </a:t>
            </a:r>
            <a:r>
              <a:rPr sz="1900" i="1" dirty="0">
                <a:latin typeface="Trebuchet MS"/>
                <a:cs typeface="Trebuchet MS"/>
              </a:rPr>
              <a:t>or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service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of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the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recipient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on</a:t>
            </a:r>
            <a:r>
              <a:rPr sz="1900" i="1" spc="-7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an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individual’s</a:t>
            </a:r>
            <a:r>
              <a:rPr sz="1900" i="1" spc="-1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participation</a:t>
            </a:r>
            <a:r>
              <a:rPr sz="1900" i="1" spc="-3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in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unwelcome </a:t>
            </a:r>
            <a:r>
              <a:rPr sz="1900" i="1" dirty="0">
                <a:latin typeface="Trebuchet MS"/>
                <a:cs typeface="Trebuchet MS"/>
              </a:rPr>
              <a:t>sexual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conduct;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8157" y="3388614"/>
            <a:ext cx="8823960" cy="0"/>
          </a:xfrm>
          <a:custGeom>
            <a:avLst/>
            <a:gdLst/>
            <a:ahLst/>
            <a:cxnLst/>
            <a:rect l="l" t="t" r="r" b="b"/>
            <a:pathLst>
              <a:path w="8823960">
                <a:moveTo>
                  <a:pt x="0" y="0"/>
                </a:moveTo>
                <a:lnTo>
                  <a:pt x="8823960" y="0"/>
                </a:lnTo>
              </a:path>
            </a:pathLst>
          </a:custGeom>
          <a:ln w="22225">
            <a:solidFill>
              <a:srgbClr val="E3D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12694" y="3462909"/>
            <a:ext cx="8449310" cy="8191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90"/>
              </a:spcBef>
            </a:pPr>
            <a:r>
              <a:rPr sz="1900" i="1" dirty="0">
                <a:latin typeface="Trebuchet MS"/>
                <a:cs typeface="Trebuchet MS"/>
              </a:rPr>
              <a:t>2.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Unwelcome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conduct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determined</a:t>
            </a:r>
            <a:r>
              <a:rPr sz="1900" i="1" spc="-3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by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reasonable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person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to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be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so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severe, </a:t>
            </a:r>
            <a:r>
              <a:rPr sz="1900" i="1" dirty="0">
                <a:latin typeface="Trebuchet MS"/>
                <a:cs typeface="Trebuchet MS"/>
              </a:rPr>
              <a:t>pervasive,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and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objectively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offensive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that</a:t>
            </a:r>
            <a:r>
              <a:rPr sz="1900" i="1" spc="-7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it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effectively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denies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</a:t>
            </a:r>
            <a:r>
              <a:rPr sz="1900" i="1" spc="-7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person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equal </a:t>
            </a:r>
            <a:r>
              <a:rPr sz="1900" i="1" dirty="0">
                <a:latin typeface="Trebuchet MS"/>
                <a:cs typeface="Trebuchet MS"/>
              </a:rPr>
              <a:t>access</a:t>
            </a:r>
            <a:r>
              <a:rPr sz="1900" i="1" spc="-7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to</a:t>
            </a:r>
            <a:r>
              <a:rPr sz="1900" i="1" spc="-7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the</a:t>
            </a:r>
            <a:r>
              <a:rPr sz="1900" i="1" spc="-8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recipient’s</a:t>
            </a:r>
            <a:r>
              <a:rPr sz="1900" i="1" spc="-4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education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program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or</a:t>
            </a:r>
            <a:r>
              <a:rPr sz="1900" i="1" spc="-7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activity;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8157" y="4595621"/>
            <a:ext cx="8823960" cy="0"/>
          </a:xfrm>
          <a:custGeom>
            <a:avLst/>
            <a:gdLst/>
            <a:ahLst/>
            <a:cxnLst/>
            <a:rect l="l" t="t" r="r" b="b"/>
            <a:pathLst>
              <a:path w="8823960">
                <a:moveTo>
                  <a:pt x="0" y="0"/>
                </a:moveTo>
                <a:lnTo>
                  <a:pt x="8823960" y="0"/>
                </a:lnTo>
              </a:path>
            </a:pathLst>
          </a:custGeom>
          <a:ln w="22225">
            <a:solidFill>
              <a:srgbClr val="E3D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12694" y="4669612"/>
            <a:ext cx="851408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95"/>
              </a:spcBef>
            </a:pPr>
            <a:r>
              <a:rPr sz="1900" i="1" dirty="0">
                <a:latin typeface="Trebuchet MS"/>
                <a:cs typeface="Trebuchet MS"/>
              </a:rPr>
              <a:t>3.</a:t>
            </a:r>
            <a:r>
              <a:rPr sz="1900" i="1" spc="-7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“Sexual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assault”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as</a:t>
            </a:r>
            <a:r>
              <a:rPr sz="1900" i="1" spc="-7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defined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in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20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U.S.C.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1092(f)(6)(A)(v),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“dating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violence”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ts val="1989"/>
              </a:lnSpc>
            </a:pPr>
            <a:r>
              <a:rPr sz="1900" i="1" dirty="0">
                <a:latin typeface="Trebuchet MS"/>
                <a:cs typeface="Trebuchet MS"/>
              </a:rPr>
              <a:t>as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defined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in</a:t>
            </a:r>
            <a:r>
              <a:rPr sz="1900" i="1" spc="-6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34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U.S.C.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12291(a)(10),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“domestic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violence”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as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defined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in</a:t>
            </a:r>
            <a:r>
              <a:rPr sz="1900" i="1" spc="-60" dirty="0">
                <a:latin typeface="Trebuchet MS"/>
                <a:cs typeface="Trebuchet MS"/>
              </a:rPr>
              <a:t> </a:t>
            </a:r>
            <a:r>
              <a:rPr sz="1900" i="1" spc="-25" dirty="0">
                <a:latin typeface="Trebuchet MS"/>
                <a:cs typeface="Trebuchet MS"/>
              </a:rPr>
              <a:t>34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ts val="2130"/>
              </a:lnSpc>
            </a:pPr>
            <a:r>
              <a:rPr sz="1900" i="1" dirty="0">
                <a:latin typeface="Trebuchet MS"/>
                <a:cs typeface="Trebuchet MS"/>
              </a:rPr>
              <a:t>U.S.C.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12291(a)(8),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or</a:t>
            </a:r>
            <a:r>
              <a:rPr sz="1900" i="1" spc="-5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“stalking”</a:t>
            </a:r>
            <a:r>
              <a:rPr sz="1900" i="1" spc="-30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as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defined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in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34</a:t>
            </a:r>
            <a:r>
              <a:rPr sz="1900" i="1" spc="-55" dirty="0">
                <a:latin typeface="Trebuchet MS"/>
                <a:cs typeface="Trebuchet MS"/>
              </a:rPr>
              <a:t> </a:t>
            </a:r>
            <a:r>
              <a:rPr sz="1900" i="1" dirty="0">
                <a:latin typeface="Trebuchet MS"/>
                <a:cs typeface="Trebuchet MS"/>
              </a:rPr>
              <a:t>U.S.C.</a:t>
            </a:r>
            <a:r>
              <a:rPr sz="1900" i="1" spc="-45" dirty="0">
                <a:latin typeface="Trebuchet MS"/>
                <a:cs typeface="Trebuchet MS"/>
              </a:rPr>
              <a:t> </a:t>
            </a:r>
            <a:r>
              <a:rPr sz="1900" i="1" spc="-10" dirty="0">
                <a:latin typeface="Trebuchet MS"/>
                <a:cs typeface="Trebuchet MS"/>
              </a:rPr>
              <a:t>12291(a)(30).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8157" y="5802629"/>
            <a:ext cx="8823960" cy="0"/>
          </a:xfrm>
          <a:custGeom>
            <a:avLst/>
            <a:gdLst/>
            <a:ahLst/>
            <a:cxnLst/>
            <a:rect l="l" t="t" r="r" b="b"/>
            <a:pathLst>
              <a:path w="8823960">
                <a:moveTo>
                  <a:pt x="0" y="0"/>
                </a:moveTo>
                <a:lnTo>
                  <a:pt x="8823960" y="0"/>
                </a:lnTo>
              </a:path>
            </a:pathLst>
          </a:custGeom>
          <a:ln w="22225">
            <a:solidFill>
              <a:srgbClr val="E3D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195" y="2926461"/>
            <a:ext cx="2814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7D2F2C"/>
                </a:solidFill>
                <a:latin typeface="Garamond"/>
                <a:cs typeface="Garamond"/>
              </a:rPr>
              <a:t>§</a:t>
            </a:r>
            <a:r>
              <a:rPr sz="2800" spc="-5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7D2F2C"/>
                </a:solidFill>
                <a:latin typeface="Garamond"/>
                <a:cs typeface="Garamond"/>
              </a:rPr>
              <a:t>106.30(A)</a:t>
            </a:r>
            <a:r>
              <a:rPr sz="2800" spc="-35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7D2F2C"/>
                </a:solidFill>
                <a:latin typeface="Garamond"/>
                <a:cs typeface="Garamond"/>
              </a:rPr>
              <a:t>-</a:t>
            </a:r>
            <a:r>
              <a:rPr sz="2800" spc="-4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800" spc="-25" dirty="0">
                <a:solidFill>
                  <a:srgbClr val="7D2F2C"/>
                </a:solidFill>
                <a:latin typeface="Garamond"/>
                <a:cs typeface="Garamond"/>
              </a:rPr>
              <a:t>THE </a:t>
            </a:r>
            <a:r>
              <a:rPr sz="2800" spc="-210" dirty="0">
                <a:solidFill>
                  <a:srgbClr val="7D2F2C"/>
                </a:solidFill>
                <a:latin typeface="Garamond"/>
                <a:cs typeface="Garamond"/>
              </a:rPr>
              <a:t>VAWA</a:t>
            </a:r>
            <a:r>
              <a:rPr sz="2800" spc="1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7D2F2C"/>
                </a:solidFill>
                <a:latin typeface="Garamond"/>
                <a:cs typeface="Garamond"/>
              </a:rPr>
              <a:t>OFFENSES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7388" y="723900"/>
            <a:ext cx="7498080" cy="5676900"/>
          </a:xfrm>
          <a:custGeom>
            <a:avLst/>
            <a:gdLst/>
            <a:ahLst/>
            <a:cxnLst/>
            <a:rect l="l" t="t" r="r" b="b"/>
            <a:pathLst>
              <a:path w="7498080" h="5676900">
                <a:moveTo>
                  <a:pt x="7498079" y="0"/>
                </a:moveTo>
                <a:lnTo>
                  <a:pt x="0" y="0"/>
                </a:lnTo>
                <a:lnTo>
                  <a:pt x="0" y="5676900"/>
                </a:lnTo>
                <a:lnTo>
                  <a:pt x="7498079" y="5676900"/>
                </a:lnTo>
                <a:lnTo>
                  <a:pt x="7498079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28578" y="6026911"/>
            <a:ext cx="171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19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1878" y="6027216"/>
            <a:ext cx="3463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85132" y="1101839"/>
            <a:ext cx="7161530" cy="871855"/>
            <a:chOff x="4485132" y="1101839"/>
            <a:chExt cx="7161530" cy="8718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8284" y="1103376"/>
              <a:ext cx="7088123" cy="8001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5132" y="1101839"/>
              <a:ext cx="3008375" cy="871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7908" y="1117092"/>
              <a:ext cx="7013448" cy="72542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39766" y="1193418"/>
            <a:ext cx="25031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0" spc="-1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3100" b="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b="0" spc="-10" dirty="0">
                <a:solidFill>
                  <a:srgbClr val="FFFFFF"/>
                </a:solidFill>
                <a:latin typeface="Trebuchet MS"/>
                <a:cs typeface="Trebuchet MS"/>
              </a:rPr>
              <a:t>Assault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85132" y="3400031"/>
            <a:ext cx="7161530" cy="2399030"/>
            <a:chOff x="4485132" y="3400031"/>
            <a:chExt cx="7161530" cy="239903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8284" y="3401567"/>
              <a:ext cx="7088123" cy="8000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5132" y="3400031"/>
              <a:ext cx="5067300" cy="8717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7908" y="3415283"/>
              <a:ext cx="7013448" cy="7254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8284" y="4928615"/>
              <a:ext cx="7088123" cy="8001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5132" y="4927091"/>
              <a:ext cx="1921764" cy="8717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7908" y="4942331"/>
              <a:ext cx="7013448" cy="72542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39766" y="1792845"/>
            <a:ext cx="4559935" cy="372427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1051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10515" algn="l"/>
              </a:tabLst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Rape</a:t>
            </a:r>
            <a:endParaRPr sz="2400">
              <a:latin typeface="Trebuchet MS"/>
              <a:cs typeface="Trebuchet MS"/>
            </a:endParaRPr>
          </a:p>
          <a:p>
            <a:pPr marL="310515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310515" algn="l"/>
              </a:tabLst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Fondling</a:t>
            </a:r>
            <a:endParaRPr sz="2400">
              <a:latin typeface="Trebuchet MS"/>
              <a:cs typeface="Trebuchet MS"/>
            </a:endParaRPr>
          </a:p>
          <a:p>
            <a:pPr marL="310515" marR="2208530" indent="-228600">
              <a:lnSpc>
                <a:spcPct val="106300"/>
              </a:lnSpc>
              <a:spcBef>
                <a:spcPts val="10"/>
              </a:spcBef>
              <a:buChar char="•"/>
              <a:tabLst>
                <a:tab pos="310515" algn="l"/>
              </a:tabLst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Incest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Statutory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Rape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100" dirty="0">
                <a:solidFill>
                  <a:srgbClr val="FFFFFF"/>
                </a:solidFill>
                <a:latin typeface="Trebuchet MS"/>
                <a:cs typeface="Trebuchet MS"/>
              </a:rPr>
              <a:t>Intimate</a:t>
            </a:r>
            <a:r>
              <a:rPr sz="31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Trebuchet MS"/>
                <a:cs typeface="Trebuchet MS"/>
              </a:rPr>
              <a:t>Partner</a:t>
            </a:r>
            <a:r>
              <a:rPr sz="31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endParaRPr sz="3100">
              <a:latin typeface="Trebuchet MS"/>
              <a:cs typeface="Trebuchet MS"/>
            </a:endParaRPr>
          </a:p>
          <a:p>
            <a:pPr marL="310515" indent="-228600">
              <a:lnSpc>
                <a:spcPct val="100000"/>
              </a:lnSpc>
              <a:spcBef>
                <a:spcPts val="1190"/>
              </a:spcBef>
              <a:buChar char="•"/>
              <a:tabLst>
                <a:tab pos="31051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Dating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endParaRPr sz="2400">
              <a:latin typeface="Trebuchet MS"/>
              <a:cs typeface="Trebuchet MS"/>
            </a:endParaRPr>
          </a:p>
          <a:p>
            <a:pPr marL="310515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31051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Domestic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3100" spc="-10" dirty="0">
                <a:solidFill>
                  <a:srgbClr val="FFFFFF"/>
                </a:solidFill>
                <a:latin typeface="Trebuchet MS"/>
                <a:cs typeface="Trebuchet MS"/>
              </a:rPr>
              <a:t>Stalking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723912"/>
            <a:ext cx="6202680" cy="5666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6080" y="723900"/>
            <a:ext cx="5009515" cy="5666740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941705" marR="773430" indent="444500">
              <a:lnSpc>
                <a:spcPct val="100000"/>
              </a:lnSpc>
              <a:spcBef>
                <a:spcPts val="3415"/>
              </a:spcBef>
            </a:pP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CLERY</a:t>
            </a:r>
            <a:r>
              <a:rPr sz="3600" spc="-2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aramond"/>
                <a:cs typeface="Garamond"/>
              </a:rPr>
              <a:t>ACT </a:t>
            </a:r>
            <a:r>
              <a:rPr sz="3600" spc="-40" dirty="0">
                <a:solidFill>
                  <a:srgbClr val="FFFFFF"/>
                </a:solidFill>
                <a:latin typeface="Garamond"/>
                <a:cs typeface="Garamond"/>
              </a:rPr>
              <a:t>FOUNDATIONS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993" y="6500571"/>
            <a:ext cx="262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2023</a:t>
            </a:r>
            <a:r>
              <a:rPr sz="900" spc="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NACCOP</a:t>
            </a:r>
            <a:r>
              <a:rPr sz="900" spc="-20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2ND</a:t>
            </a:r>
            <a:r>
              <a:rPr sz="900" spc="-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ANNUAL</a:t>
            </a:r>
            <a:r>
              <a:rPr sz="900" spc="-2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MID-YEAR</a:t>
            </a:r>
            <a:r>
              <a:rPr sz="900" spc="-1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BC4742"/>
                </a:solidFill>
                <a:latin typeface="Trebuchet MS"/>
                <a:cs typeface="Trebuchet MS"/>
              </a:rPr>
              <a:t>CONFERENCE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12473" y="6500571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7388" y="618744"/>
              <a:ext cx="3703320" cy="5773420"/>
            </a:xfrm>
            <a:custGeom>
              <a:avLst/>
              <a:gdLst/>
              <a:ahLst/>
              <a:cxnLst/>
              <a:rect l="l" t="t" r="r" b="b"/>
              <a:pathLst>
                <a:path w="3703320" h="5773420">
                  <a:moveTo>
                    <a:pt x="3703320" y="0"/>
                  </a:moveTo>
                  <a:lnTo>
                    <a:pt x="0" y="0"/>
                  </a:lnTo>
                  <a:lnTo>
                    <a:pt x="0" y="5772911"/>
                  </a:lnTo>
                  <a:lnTo>
                    <a:pt x="3703320" y="5772911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7D2F2C">
                <a:alpha val="9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388" y="457200"/>
              <a:ext cx="3703320" cy="94615"/>
            </a:xfrm>
            <a:custGeom>
              <a:avLst/>
              <a:gdLst/>
              <a:ahLst/>
              <a:cxnLst/>
              <a:rect l="l" t="t" r="r" b="b"/>
              <a:pathLst>
                <a:path w="3703320" h="94615">
                  <a:moveTo>
                    <a:pt x="3703320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703320" y="94487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7D2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3041" y="3922217"/>
            <a:ext cx="19069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Garamond"/>
                <a:cs typeface="Garamond"/>
              </a:rPr>
              <a:t>SEXUAL </a:t>
            </a:r>
            <a:r>
              <a:rPr sz="3600" spc="-60" dirty="0">
                <a:solidFill>
                  <a:srgbClr val="FFFFFF"/>
                </a:solidFill>
                <a:latin typeface="Garamond"/>
                <a:cs typeface="Garamond"/>
              </a:rPr>
              <a:t>ASSAULT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041" y="5173726"/>
            <a:ext cx="3094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EBEBEB"/>
                </a:solidFill>
                <a:latin typeface="Trebuchet MS"/>
                <a:cs typeface="Trebuchet MS"/>
              </a:rPr>
              <a:t>“SEXUAL</a:t>
            </a:r>
            <a:r>
              <a:rPr sz="1600" i="1" spc="-8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1600" i="1" spc="-30" dirty="0">
                <a:solidFill>
                  <a:srgbClr val="EBEBEB"/>
                </a:solidFill>
                <a:latin typeface="Trebuchet MS"/>
                <a:cs typeface="Trebuchet MS"/>
              </a:rPr>
              <a:t>ASSAULT”</a:t>
            </a:r>
            <a:r>
              <a:rPr sz="1600" i="1" spc="-5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EBEBEB"/>
                </a:solidFill>
                <a:latin typeface="Trebuchet MS"/>
                <a:cs typeface="Trebuchet MS"/>
              </a:rPr>
              <a:t>AS</a:t>
            </a:r>
            <a:r>
              <a:rPr sz="1600" i="1" spc="-2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EBEBEB"/>
                </a:solidFill>
                <a:latin typeface="Trebuchet MS"/>
                <a:cs typeface="Trebuchet MS"/>
              </a:rPr>
              <a:t>DEFINED</a:t>
            </a:r>
            <a:r>
              <a:rPr sz="1600" i="1" spc="1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1600" i="1" spc="-25" dirty="0">
                <a:solidFill>
                  <a:srgbClr val="EBEBEB"/>
                </a:solidFill>
                <a:latin typeface="Trebuchet MS"/>
                <a:cs typeface="Trebuchet MS"/>
              </a:rPr>
              <a:t>IN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EBEBEB"/>
                </a:solidFill>
                <a:latin typeface="Trebuchet MS"/>
                <a:cs typeface="Trebuchet MS"/>
              </a:rPr>
              <a:t>20</a:t>
            </a:r>
            <a:r>
              <a:rPr sz="1600" i="1" spc="-4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EBEBEB"/>
                </a:solidFill>
                <a:latin typeface="Trebuchet MS"/>
                <a:cs typeface="Trebuchet MS"/>
              </a:rPr>
              <a:t>U.S.C.</a:t>
            </a:r>
            <a:r>
              <a:rPr sz="1600" i="1" spc="-2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1600" i="1" spc="-10" dirty="0">
                <a:solidFill>
                  <a:srgbClr val="EBEBEB"/>
                </a:solidFill>
                <a:latin typeface="Trebuchet MS"/>
                <a:cs typeface="Trebuchet MS"/>
              </a:rPr>
              <a:t>1092(F)(6)(A)(V)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2915" y="864489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C4742"/>
                </a:solidFill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993" y="5983935"/>
            <a:ext cx="262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2023</a:t>
            </a:r>
            <a:r>
              <a:rPr sz="900" spc="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NACCOP</a:t>
            </a:r>
            <a:r>
              <a:rPr sz="900" spc="-20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2ND</a:t>
            </a:r>
            <a:r>
              <a:rPr sz="900" spc="-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ANNUAL</a:t>
            </a:r>
            <a:r>
              <a:rPr sz="900" spc="-2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MID-YEAR</a:t>
            </a:r>
            <a:r>
              <a:rPr sz="900" spc="-1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BC4742"/>
                </a:solidFill>
                <a:latin typeface="Trebuchet MS"/>
                <a:cs typeface="Trebuchet MS"/>
              </a:rPr>
              <a:t>CONFERENCE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5148" y="6420040"/>
            <a:ext cx="144803" cy="131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2582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/>
              <a:t>Sexual</a:t>
            </a:r>
            <a:r>
              <a:rPr spc="-30" dirty="0"/>
              <a:t> </a:t>
            </a:r>
            <a:r>
              <a:rPr spc="-10" dirty="0"/>
              <a:t>Assault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67383" y="2636507"/>
            <a:ext cx="5429250" cy="1511300"/>
            <a:chOff x="1167383" y="2636507"/>
            <a:chExt cx="5429250" cy="15113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1167" y="3579875"/>
              <a:ext cx="2585466" cy="5676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7623" y="3579875"/>
              <a:ext cx="1706117" cy="5676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7383" y="3579875"/>
              <a:ext cx="2862833" cy="5676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1548" y="2636507"/>
              <a:ext cx="1558289" cy="10172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0044" y="2785859"/>
              <a:ext cx="1570481" cy="10309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58946" y="3104515"/>
            <a:ext cx="854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Forcible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5863" y="4136123"/>
            <a:ext cx="1691005" cy="1168400"/>
            <a:chOff x="435863" y="4136123"/>
            <a:chExt cx="1691005" cy="116840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863" y="4136123"/>
              <a:ext cx="1482090" cy="9426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735" y="4273283"/>
              <a:ext cx="1572006" cy="103099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76350" y="4592573"/>
            <a:ext cx="53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Rape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56104" y="4131551"/>
            <a:ext cx="1691005" cy="1168400"/>
            <a:chOff x="2356104" y="4131551"/>
            <a:chExt cx="1691005" cy="116840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6104" y="4131551"/>
              <a:ext cx="1482090" cy="9426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76500" y="4268711"/>
              <a:ext cx="1570481" cy="103099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856738" y="4587316"/>
            <a:ext cx="8102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Sodomy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43171" y="4136123"/>
            <a:ext cx="1769110" cy="1183640"/>
            <a:chOff x="4043171" y="4136123"/>
            <a:chExt cx="1769110" cy="118364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43171" y="4136123"/>
              <a:ext cx="1482089" cy="9426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2899" y="4273283"/>
              <a:ext cx="1658874" cy="104623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15205" y="4353559"/>
            <a:ext cx="1268095" cy="7785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ts val="1880"/>
              </a:lnSpc>
              <a:spcBef>
                <a:spcPts val="395"/>
              </a:spcBef>
            </a:pPr>
            <a:r>
              <a:rPr sz="1800" spc="-10" dirty="0">
                <a:latin typeface="Trebuchet MS"/>
                <a:cs typeface="Trebuchet MS"/>
              </a:rPr>
              <a:t>Sexual </a:t>
            </a:r>
            <a:r>
              <a:rPr sz="1800" dirty="0">
                <a:latin typeface="Trebuchet MS"/>
                <a:cs typeface="Trebuchet MS"/>
              </a:rPr>
              <a:t>Assault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with </a:t>
            </a:r>
            <a:r>
              <a:rPr sz="1800" spc="-10" dirty="0">
                <a:latin typeface="Trebuchet MS"/>
                <a:cs typeface="Trebuchet MS"/>
              </a:rPr>
              <a:t>Object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47588" y="4136123"/>
            <a:ext cx="1689735" cy="1168400"/>
            <a:chOff x="5847588" y="4136123"/>
            <a:chExt cx="1689735" cy="116840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7588" y="4136123"/>
              <a:ext cx="1480565" cy="9426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66460" y="4273283"/>
              <a:ext cx="1570482" cy="103099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306692" y="4592573"/>
            <a:ext cx="89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Fondling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616695" y="2561844"/>
            <a:ext cx="2105660" cy="1593850"/>
            <a:chOff x="8616695" y="2561844"/>
            <a:chExt cx="2105660" cy="1593850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16695" y="3557003"/>
              <a:ext cx="1921014" cy="5981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3207" y="2561844"/>
              <a:ext cx="1637538" cy="10690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69323" y="2718816"/>
              <a:ext cx="1652777" cy="108280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231883" y="3064255"/>
            <a:ext cx="1331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Non-Forcible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844028" y="4143743"/>
            <a:ext cx="1781175" cy="1228090"/>
            <a:chOff x="7844028" y="4143743"/>
            <a:chExt cx="1781175" cy="1228090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44028" y="4143743"/>
              <a:ext cx="1562862" cy="9944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72044" y="4290047"/>
              <a:ext cx="1652777" cy="108129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8482965" y="4634610"/>
            <a:ext cx="63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Incest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747504" y="4143743"/>
            <a:ext cx="1781175" cy="1228090"/>
            <a:chOff x="9747504" y="4143743"/>
            <a:chExt cx="1781175" cy="1228090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47504" y="4143743"/>
              <a:ext cx="1562861" cy="99442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75520" y="4290047"/>
              <a:ext cx="1652777" cy="108129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0217277" y="4515104"/>
            <a:ext cx="974090" cy="539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33045" marR="5080" indent="-220979">
              <a:lnSpc>
                <a:spcPts val="1880"/>
              </a:lnSpc>
              <a:spcBef>
                <a:spcPts val="395"/>
              </a:spcBef>
            </a:pPr>
            <a:r>
              <a:rPr sz="1800" spc="-10" dirty="0">
                <a:latin typeface="Trebuchet MS"/>
                <a:cs typeface="Trebuchet MS"/>
              </a:rPr>
              <a:t>Statutory </a:t>
            </a:r>
            <a:r>
              <a:rPr sz="1800" spc="-20" dirty="0">
                <a:latin typeface="Trebuchet MS"/>
                <a:cs typeface="Trebuchet MS"/>
              </a:rPr>
              <a:t>Rape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50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41" name="object 41"/>
          <p:cNvSpPr txBox="1"/>
          <p:nvPr/>
        </p:nvSpPr>
        <p:spPr>
          <a:xfrm>
            <a:off x="643229" y="6387343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037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00"/>
              </a:spcBef>
            </a:pPr>
            <a:r>
              <a:rPr dirty="0"/>
              <a:t>Option</a:t>
            </a:r>
            <a:r>
              <a:rPr spc="-20" dirty="0"/>
              <a:t> </a:t>
            </a:r>
            <a:r>
              <a:rPr dirty="0"/>
              <a:t>1:</a:t>
            </a:r>
            <a:r>
              <a:rPr spc="-15" dirty="0"/>
              <a:t> </a:t>
            </a:r>
            <a:r>
              <a:rPr dirty="0"/>
              <a:t>Sexual</a:t>
            </a:r>
            <a:r>
              <a:rPr spc="-15" dirty="0"/>
              <a:t> </a:t>
            </a:r>
            <a:r>
              <a:rPr dirty="0"/>
              <a:t>Assault</a:t>
            </a:r>
            <a:r>
              <a:rPr spc="-2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dirty="0"/>
              <a:t>Rape</a:t>
            </a:r>
            <a:r>
              <a:rPr spc="-15" dirty="0"/>
              <a:t> </a:t>
            </a:r>
            <a:r>
              <a:rPr dirty="0"/>
              <a:t>(From</a:t>
            </a:r>
            <a:r>
              <a:rPr spc="-10" dirty="0"/>
              <a:t> </a:t>
            </a:r>
            <a:r>
              <a:rPr spc="-20" dirty="0"/>
              <a:t>SRS)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50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643229" y="6387343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272" y="3078937"/>
            <a:ext cx="1015682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95"/>
              </a:spcBef>
              <a:buClr>
                <a:srgbClr val="C5AE79"/>
              </a:buClr>
              <a:buSzPct val="91071"/>
              <a:buFont typeface="Cambria"/>
              <a:buChar char="◾"/>
              <a:tabLst>
                <a:tab pos="319405" algn="l"/>
              </a:tabLst>
            </a:pPr>
            <a:r>
              <a:rPr sz="2800" b="1" i="1" dirty="0">
                <a:solidFill>
                  <a:srgbClr val="404040"/>
                </a:solidFill>
                <a:latin typeface="Trebuchet MS"/>
                <a:cs typeface="Trebuchet MS"/>
              </a:rPr>
              <a:t>Rape</a:t>
            </a:r>
            <a:r>
              <a:rPr sz="2800" b="1" i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i="1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b="1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rebuchet MS"/>
                <a:cs typeface="Trebuchet MS"/>
              </a:rPr>
              <a:t>penetration,</a:t>
            </a:r>
            <a:r>
              <a:rPr sz="2800" i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matter</a:t>
            </a:r>
            <a:r>
              <a:rPr sz="2800" i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slight,</a:t>
            </a:r>
            <a:r>
              <a:rPr sz="2800" i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i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rebuchet MS"/>
                <a:cs typeface="Trebuchet MS"/>
              </a:rPr>
              <a:t>vagina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anus,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800" i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any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body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part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object,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oral</a:t>
            </a:r>
            <a:r>
              <a:rPr sz="2800" i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penetration</a:t>
            </a:r>
            <a:r>
              <a:rPr sz="28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Trebuchet MS"/>
                <a:cs typeface="Trebuchet MS"/>
              </a:rPr>
              <a:t>by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sex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organ</a:t>
            </a:r>
            <a:r>
              <a:rPr sz="2800" i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i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another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person,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without</a:t>
            </a:r>
            <a:r>
              <a:rPr sz="2800" i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consent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i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800" i="1" spc="-10" dirty="0">
                <a:solidFill>
                  <a:srgbClr val="404040"/>
                </a:solidFill>
                <a:latin typeface="Trebuchet MS"/>
                <a:cs typeface="Trebuchet MS"/>
              </a:rPr>
              <a:t>victim.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195" y="2407742"/>
            <a:ext cx="283210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7D2F2C"/>
                </a:solidFill>
                <a:latin typeface="Garamond"/>
                <a:cs typeface="Garamond"/>
              </a:rPr>
              <a:t>OPTION</a:t>
            </a:r>
            <a:r>
              <a:rPr sz="3200" spc="-35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spc="-25" dirty="0">
                <a:solidFill>
                  <a:srgbClr val="7D2F2C"/>
                </a:solidFill>
                <a:latin typeface="Garamond"/>
                <a:cs typeface="Garamond"/>
              </a:rPr>
              <a:t>2: </a:t>
            </a:r>
            <a:r>
              <a:rPr sz="3200" spc="-10" dirty="0">
                <a:solidFill>
                  <a:srgbClr val="7D2F2C"/>
                </a:solidFill>
                <a:latin typeface="Garamond"/>
                <a:cs typeface="Garamond"/>
              </a:rPr>
              <a:t>SEXUAL </a:t>
            </a:r>
            <a:r>
              <a:rPr sz="3200" spc="-70" dirty="0">
                <a:solidFill>
                  <a:srgbClr val="7D2F2C"/>
                </a:solidFill>
                <a:latin typeface="Garamond"/>
                <a:cs typeface="Garamond"/>
              </a:rPr>
              <a:t>ASSAULT-</a:t>
            </a:r>
            <a:r>
              <a:rPr sz="3200" spc="-20" dirty="0">
                <a:solidFill>
                  <a:srgbClr val="7D2F2C"/>
                </a:solidFill>
                <a:latin typeface="Garamond"/>
                <a:cs typeface="Garamond"/>
              </a:rPr>
              <a:t>RAPE </a:t>
            </a:r>
            <a:r>
              <a:rPr sz="3200" dirty="0">
                <a:solidFill>
                  <a:srgbClr val="7D2F2C"/>
                </a:solidFill>
                <a:latin typeface="Garamond"/>
                <a:cs typeface="Garamond"/>
              </a:rPr>
              <a:t>(FROM</a:t>
            </a:r>
            <a:r>
              <a:rPr sz="3200" spc="-11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spc="-10" dirty="0">
                <a:solidFill>
                  <a:srgbClr val="7D2F2C"/>
                </a:solidFill>
                <a:latin typeface="Garamond"/>
                <a:cs typeface="Garamond"/>
              </a:rPr>
              <a:t>NIBRS)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7388" y="723900"/>
            <a:ext cx="7498080" cy="5676900"/>
          </a:xfrm>
          <a:custGeom>
            <a:avLst/>
            <a:gdLst/>
            <a:ahLst/>
            <a:cxnLst/>
            <a:rect l="l" t="t" r="r" b="b"/>
            <a:pathLst>
              <a:path w="7498080" h="5676900">
                <a:moveTo>
                  <a:pt x="7498079" y="0"/>
                </a:moveTo>
                <a:lnTo>
                  <a:pt x="0" y="0"/>
                </a:lnTo>
                <a:lnTo>
                  <a:pt x="0" y="5676900"/>
                </a:lnTo>
                <a:lnTo>
                  <a:pt x="7498079" y="5676900"/>
                </a:lnTo>
                <a:lnTo>
                  <a:pt x="7498079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1803" y="1482293"/>
            <a:ext cx="6440170" cy="38620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440055" indent="91440">
              <a:lnSpc>
                <a:spcPct val="90100"/>
              </a:lnSpc>
              <a:spcBef>
                <a:spcPts val="270"/>
              </a:spcBef>
              <a:buClr>
                <a:srgbClr val="C5AE79"/>
              </a:buClr>
              <a:buSzPct val="82142"/>
              <a:buFont typeface="Cambria"/>
              <a:buChar char="◾"/>
              <a:tabLst>
                <a:tab pos="104139" algn="l"/>
              </a:tabLst>
            </a:pP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Sex</a:t>
            </a:r>
            <a:r>
              <a:rPr sz="14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Offenses,</a:t>
            </a:r>
            <a:r>
              <a:rPr sz="1400" b="1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Forcible</a:t>
            </a:r>
            <a:r>
              <a:rPr sz="14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act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directed</a:t>
            </a:r>
            <a:r>
              <a:rPr sz="14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another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person,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without</a:t>
            </a:r>
            <a:r>
              <a:rPr sz="14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consent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victim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instances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victim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is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incapable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giving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consent.</a:t>
            </a:r>
            <a:endParaRPr sz="1400">
              <a:latin typeface="Trebuchet MS"/>
              <a:cs typeface="Trebuchet MS"/>
            </a:endParaRPr>
          </a:p>
          <a:p>
            <a:pPr marL="12700" marR="5080" indent="91440">
              <a:lnSpc>
                <a:spcPts val="1510"/>
              </a:lnSpc>
              <a:spcBef>
                <a:spcPts val="960"/>
              </a:spcBef>
              <a:buClr>
                <a:srgbClr val="C5AE79"/>
              </a:buClr>
              <a:buSzPct val="82142"/>
              <a:buFont typeface="Cambria"/>
              <a:buChar char="◾"/>
              <a:tabLst>
                <a:tab pos="104139" algn="l"/>
              </a:tabLst>
            </a:pP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Forcible Rape</a:t>
            </a:r>
            <a:r>
              <a:rPr sz="14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(Except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Statutory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Rape)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carnal knowledge</a:t>
            </a:r>
            <a:r>
              <a:rPr sz="14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person,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forcibly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and/or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person’s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forcibly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person’s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instances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victim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incapable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giving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consent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of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his/her</a:t>
            </a:r>
            <a:r>
              <a:rPr sz="14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temporary</a:t>
            </a:r>
            <a:r>
              <a:rPr sz="14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permanent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mental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physical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incapacity.</a:t>
            </a:r>
            <a:endParaRPr sz="1400">
              <a:latin typeface="Trebuchet MS"/>
              <a:cs typeface="Trebuchet MS"/>
            </a:endParaRPr>
          </a:p>
          <a:p>
            <a:pPr marL="103505" indent="-91440">
              <a:lnSpc>
                <a:spcPts val="1595"/>
              </a:lnSpc>
              <a:spcBef>
                <a:spcPts val="755"/>
              </a:spcBef>
              <a:buClr>
                <a:srgbClr val="C5AE79"/>
              </a:buClr>
              <a:buSzPct val="82142"/>
              <a:buFont typeface="Cambria"/>
              <a:buChar char="◾"/>
              <a:tabLst>
                <a:tab pos="104139" algn="l"/>
              </a:tabLst>
            </a:pP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Forcible Sodomy</a:t>
            </a:r>
            <a:r>
              <a:rPr sz="1400" b="1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Oral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anal</a:t>
            </a:r>
            <a:r>
              <a:rPr sz="14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intercourse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another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510"/>
              </a:lnSpc>
              <a:spcBef>
                <a:spcPts val="11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forcibly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and/or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person’s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forcibly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person’s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instances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victim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incapable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giving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consent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of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his/her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14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his/her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temporary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permanent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mental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physical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incapacity.</a:t>
            </a:r>
            <a:endParaRPr sz="1400">
              <a:latin typeface="Trebuchet MS"/>
              <a:cs typeface="Trebuchet MS"/>
            </a:endParaRPr>
          </a:p>
          <a:p>
            <a:pPr marL="12700" marR="21590" indent="91440">
              <a:lnSpc>
                <a:spcPts val="1510"/>
              </a:lnSpc>
              <a:spcBef>
                <a:spcPts val="944"/>
              </a:spcBef>
              <a:buClr>
                <a:srgbClr val="C5AE79"/>
              </a:buClr>
              <a:buSzPct val="82142"/>
              <a:buFont typeface="Cambria"/>
              <a:buChar char="◾"/>
              <a:tabLst>
                <a:tab pos="104139" algn="l"/>
              </a:tabLst>
            </a:pP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1400" b="1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Assault</a:t>
            </a:r>
            <a:r>
              <a:rPr sz="14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4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Trebuchet MS"/>
                <a:cs typeface="Trebuchet MS"/>
              </a:rPr>
              <a:t>Object</a:t>
            </a:r>
            <a:r>
              <a:rPr sz="14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object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instrument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unlawfully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penetrate,</a:t>
            </a:r>
            <a:r>
              <a:rPr sz="14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however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slightly,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genital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anal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opening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body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another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person,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forcibly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and/or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 person’s</a:t>
            </a:r>
            <a:r>
              <a:rPr sz="14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forcibly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person’s</a:t>
            </a:r>
            <a:r>
              <a:rPr sz="14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instances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victim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incapable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giving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consent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his/her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14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sz="14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his/her</a:t>
            </a:r>
            <a:r>
              <a:rPr sz="14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temporary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permanent</a:t>
            </a:r>
            <a:r>
              <a:rPr sz="1400" i="1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mental</a:t>
            </a:r>
            <a:r>
              <a:rPr sz="1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physical</a:t>
            </a:r>
            <a:r>
              <a:rPr sz="14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incapacity.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15878" y="6026911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23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9178" y="6027216"/>
            <a:ext cx="347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427" y="991952"/>
            <a:ext cx="6470904" cy="50857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42147" y="723900"/>
            <a:ext cx="3703320" cy="5666740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445134" marR="434975" indent="-1270" algn="ctr">
              <a:lnSpc>
                <a:spcPct val="80000"/>
              </a:lnSpc>
            </a:pP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INSTITUTIONAL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TITLE</a:t>
            </a:r>
            <a:r>
              <a:rPr sz="280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IX</a:t>
            </a:r>
            <a:r>
              <a:rPr sz="2800" spc="-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POLICY UTILIZING NIBRS</a:t>
            </a:r>
            <a:endParaRPr sz="2800">
              <a:latin typeface="Garamond"/>
              <a:cs typeface="Garamond"/>
            </a:endParaRPr>
          </a:p>
          <a:p>
            <a:pPr marL="635" algn="ctr">
              <a:lnSpc>
                <a:spcPts val="3290"/>
              </a:lnSpc>
            </a:pP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(AND</a:t>
            </a:r>
            <a:r>
              <a:rPr sz="2800" spc="-6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IT’S</a:t>
            </a:r>
            <a:r>
              <a:rPr sz="2800" spc="-6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Garamond"/>
                <a:cs typeface="Garamond"/>
              </a:rPr>
              <a:t>OK!)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229" y="6375151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50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14172"/>
            <a:ext cx="12192000" cy="6243955"/>
            <a:chOff x="0" y="614172"/>
            <a:chExt cx="12192000" cy="6243955"/>
          </a:xfrm>
        </p:grpSpPr>
        <p:sp>
          <p:nvSpPr>
            <p:cNvPr id="6" name="object 6"/>
            <p:cNvSpPr/>
            <p:nvPr/>
          </p:nvSpPr>
          <p:spPr>
            <a:xfrm>
              <a:off x="440436" y="614172"/>
              <a:ext cx="10252075" cy="24765"/>
            </a:xfrm>
            <a:custGeom>
              <a:avLst/>
              <a:gdLst/>
              <a:ahLst/>
              <a:cxnLst/>
              <a:rect l="l" t="t" r="r" b="b"/>
              <a:pathLst>
                <a:path w="10252075" h="24765">
                  <a:moveTo>
                    <a:pt x="0" y="24383"/>
                  </a:moveTo>
                  <a:lnTo>
                    <a:pt x="10251948" y="24383"/>
                  </a:lnTo>
                  <a:lnTo>
                    <a:pt x="10251948" y="0"/>
                  </a:lnTo>
                  <a:lnTo>
                    <a:pt x="0" y="0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7D2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9816" y="640080"/>
              <a:ext cx="1051559" cy="1207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38556"/>
              <a:ext cx="12192000" cy="6219825"/>
            </a:xfrm>
            <a:custGeom>
              <a:avLst/>
              <a:gdLst/>
              <a:ahLst/>
              <a:cxnLst/>
              <a:rect l="l" t="t" r="r" b="b"/>
              <a:pathLst>
                <a:path w="12192000" h="6219825">
                  <a:moveTo>
                    <a:pt x="12192000" y="0"/>
                  </a:moveTo>
                  <a:lnTo>
                    <a:pt x="0" y="0"/>
                  </a:lnTo>
                  <a:lnTo>
                    <a:pt x="0" y="6219444"/>
                  </a:lnTo>
                  <a:lnTo>
                    <a:pt x="12192000" y="62194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8" y="1345691"/>
              <a:ext cx="7403592" cy="41666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042147" y="723900"/>
            <a:ext cx="3703320" cy="5666740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marR="105410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QUESTION:</a:t>
            </a:r>
            <a:endParaRPr sz="2800">
              <a:latin typeface="Garamond"/>
              <a:cs typeface="Garamond"/>
            </a:endParaRPr>
          </a:p>
          <a:p>
            <a:pPr marL="375920" marR="480059" indent="-2540" algn="ctr">
              <a:lnSpc>
                <a:spcPct val="90000"/>
              </a:lnSpc>
              <a:spcBef>
                <a:spcPts val="1460"/>
              </a:spcBef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WHAT</a:t>
            </a:r>
            <a:r>
              <a:rPr sz="2000" spc="-9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CHALLENGES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DOES</a:t>
            </a: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POSE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FOR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TITLE</a:t>
            </a:r>
            <a:r>
              <a:rPr sz="20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IX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COORDINATORS</a:t>
            </a:r>
            <a:r>
              <a:rPr sz="2000" spc="-1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CLERY</a:t>
            </a:r>
            <a:r>
              <a:rPr sz="2000" spc="-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COMPLIANCE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OFFICERS</a:t>
            </a:r>
            <a:r>
              <a:rPr sz="200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COMMUNICATING</a:t>
            </a:r>
            <a:r>
              <a:rPr sz="200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RECONCILING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aramond"/>
                <a:cs typeface="Garamond"/>
              </a:rPr>
              <a:t>DATA?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229" y="6375151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501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13145" cy="6858000"/>
          </a:xfrm>
          <a:custGeom>
            <a:avLst/>
            <a:gdLst/>
            <a:ahLst/>
            <a:cxnLst/>
            <a:rect l="l" t="t" r="r" b="b"/>
            <a:pathLst>
              <a:path w="6113145" h="6858000">
                <a:moveTo>
                  <a:pt x="6112764" y="0"/>
                </a:moveTo>
                <a:lnTo>
                  <a:pt x="0" y="0"/>
                </a:lnTo>
                <a:lnTo>
                  <a:pt x="0" y="6858000"/>
                </a:lnTo>
                <a:lnTo>
                  <a:pt x="6112764" y="6858000"/>
                </a:lnTo>
                <a:lnTo>
                  <a:pt x="6112764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2172" y="2144344"/>
            <a:ext cx="369951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FFFFFF"/>
                </a:solidFill>
                <a:latin typeface="Garamond"/>
                <a:cs typeface="Garamond"/>
              </a:rPr>
              <a:t>SEXUAL </a:t>
            </a:r>
            <a:r>
              <a:rPr sz="5400" b="0" spc="-35" dirty="0">
                <a:solidFill>
                  <a:srgbClr val="FFFFFF"/>
                </a:solidFill>
                <a:latin typeface="Garamond"/>
                <a:cs typeface="Garamond"/>
              </a:rPr>
              <a:t>ASSAULT</a:t>
            </a:r>
            <a:r>
              <a:rPr sz="5400" b="0" spc="-29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5400" b="0" spc="-50" dirty="0">
                <a:solidFill>
                  <a:srgbClr val="FFFFFF"/>
                </a:solidFill>
                <a:latin typeface="Garamond"/>
                <a:cs typeface="Garamond"/>
              </a:rPr>
              <a:t>- </a:t>
            </a:r>
            <a:r>
              <a:rPr sz="5400" b="0" spc="-10" dirty="0">
                <a:solidFill>
                  <a:srgbClr val="FFFFFF"/>
                </a:solidFill>
                <a:latin typeface="Garamond"/>
                <a:cs typeface="Garamond"/>
              </a:rPr>
              <a:t>FONDLING</a:t>
            </a:r>
            <a:endParaRPr sz="54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127" y="460248"/>
            <a:ext cx="4828540" cy="113030"/>
          </a:xfrm>
          <a:custGeom>
            <a:avLst/>
            <a:gdLst/>
            <a:ahLst/>
            <a:cxnLst/>
            <a:rect l="l" t="t" r="r" b="b"/>
            <a:pathLst>
              <a:path w="4828540" h="113029">
                <a:moveTo>
                  <a:pt x="4828032" y="0"/>
                </a:moveTo>
                <a:lnTo>
                  <a:pt x="0" y="0"/>
                </a:lnTo>
                <a:lnTo>
                  <a:pt x="0" y="112775"/>
                </a:lnTo>
                <a:lnTo>
                  <a:pt x="4828032" y="112775"/>
                </a:lnTo>
                <a:lnTo>
                  <a:pt x="4828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3323" y="460248"/>
            <a:ext cx="4828540" cy="113030"/>
          </a:xfrm>
          <a:custGeom>
            <a:avLst/>
            <a:gdLst/>
            <a:ahLst/>
            <a:cxnLst/>
            <a:rect l="l" t="t" r="r" b="b"/>
            <a:pathLst>
              <a:path w="4828540" h="113029">
                <a:moveTo>
                  <a:pt x="4828032" y="0"/>
                </a:moveTo>
                <a:lnTo>
                  <a:pt x="0" y="0"/>
                </a:lnTo>
                <a:lnTo>
                  <a:pt x="0" y="112775"/>
                </a:lnTo>
                <a:lnTo>
                  <a:pt x="4828032" y="112775"/>
                </a:lnTo>
                <a:lnTo>
                  <a:pt x="4828032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35267" y="1986152"/>
            <a:ext cx="463169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0175">
              <a:lnSpc>
                <a:spcPct val="100000"/>
              </a:lnSpc>
              <a:spcBef>
                <a:spcPts val="105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142875" algn="l"/>
              </a:tabLst>
            </a:pPr>
            <a:r>
              <a:rPr sz="2000" b="1" i="1" dirty="0">
                <a:solidFill>
                  <a:srgbClr val="6E5D2F"/>
                </a:solidFill>
                <a:latin typeface="Trebuchet MS"/>
                <a:cs typeface="Trebuchet MS"/>
              </a:rPr>
              <a:t>Fondling</a:t>
            </a:r>
            <a:r>
              <a:rPr sz="2000" b="1" i="1" spc="-1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6E5D2F"/>
                </a:solidFill>
                <a:latin typeface="Trebuchet MS"/>
                <a:cs typeface="Trebuchet MS"/>
              </a:rPr>
              <a:t>-</a:t>
            </a:r>
            <a:r>
              <a:rPr sz="2000" b="1" i="1" spc="-1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The</a:t>
            </a:r>
            <a:r>
              <a:rPr sz="2000" i="1" spc="-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touching</a:t>
            </a:r>
            <a:r>
              <a:rPr sz="2000" i="1" spc="-3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of</a:t>
            </a:r>
            <a:r>
              <a:rPr sz="2000" i="1" spc="-1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6E5D2F"/>
                </a:solidFill>
                <a:latin typeface="Trebuchet MS"/>
                <a:cs typeface="Trebuchet MS"/>
              </a:rPr>
              <a:t>private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body</a:t>
            </a:r>
            <a:r>
              <a:rPr sz="2000" i="1" spc="-3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parts</a:t>
            </a:r>
            <a:r>
              <a:rPr sz="2000" i="1" spc="-2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of</a:t>
            </a:r>
            <a:r>
              <a:rPr sz="2000" i="1" spc="-2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another</a:t>
            </a:r>
            <a:r>
              <a:rPr sz="2000" i="1" spc="-2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person</a:t>
            </a:r>
            <a:r>
              <a:rPr sz="2000" i="1" spc="-4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for</a:t>
            </a:r>
            <a:r>
              <a:rPr sz="2000" i="1" spc="-2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6E5D2F"/>
                </a:solidFill>
                <a:latin typeface="Trebuchet MS"/>
                <a:cs typeface="Trebuchet MS"/>
              </a:rPr>
              <a:t>the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purpose</a:t>
            </a:r>
            <a:r>
              <a:rPr sz="2000" i="1" spc="-4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of</a:t>
            </a:r>
            <a:r>
              <a:rPr sz="2000" i="1" spc="-3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sexual</a:t>
            </a:r>
            <a:r>
              <a:rPr sz="2000" i="1" spc="-4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gratification,</a:t>
            </a:r>
            <a:r>
              <a:rPr sz="2000" i="1" spc="-6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6E5D2F"/>
                </a:solidFill>
                <a:latin typeface="Trebuchet MS"/>
                <a:cs typeface="Trebuchet MS"/>
              </a:rPr>
              <a:t>without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the</a:t>
            </a:r>
            <a:r>
              <a:rPr sz="2000" i="1" spc="-3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consent</a:t>
            </a:r>
            <a:r>
              <a:rPr sz="2000" i="1" spc="-3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of</a:t>
            </a:r>
            <a:r>
              <a:rPr sz="2000" i="1" spc="-1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the</a:t>
            </a:r>
            <a:r>
              <a:rPr sz="2000" i="1" spc="-1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victim, </a:t>
            </a:r>
            <a:r>
              <a:rPr sz="2000" i="1" spc="-10" dirty="0">
                <a:solidFill>
                  <a:srgbClr val="6E5D2F"/>
                </a:solidFill>
                <a:latin typeface="Trebuchet MS"/>
                <a:cs typeface="Trebuchet MS"/>
              </a:rPr>
              <a:t>including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instances</a:t>
            </a:r>
            <a:r>
              <a:rPr sz="2000" i="1" spc="-3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where</a:t>
            </a:r>
            <a:r>
              <a:rPr sz="2000" i="1" spc="-3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victim</a:t>
            </a:r>
            <a:r>
              <a:rPr sz="2000" i="1" spc="-2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is </a:t>
            </a:r>
            <a:r>
              <a:rPr sz="2000" i="1" spc="-10" dirty="0">
                <a:solidFill>
                  <a:srgbClr val="6E5D2F"/>
                </a:solidFill>
                <a:latin typeface="Trebuchet MS"/>
                <a:cs typeface="Trebuchet MS"/>
              </a:rPr>
              <a:t>incapable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of</a:t>
            </a:r>
            <a:r>
              <a:rPr sz="2000" i="1" spc="-1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giving</a:t>
            </a:r>
            <a:r>
              <a:rPr sz="2000" i="1" spc="-3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consent</a:t>
            </a:r>
            <a:r>
              <a:rPr sz="2000" i="1" spc="-3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because</a:t>
            </a:r>
            <a:r>
              <a:rPr sz="2000" i="1" spc="-3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of</a:t>
            </a:r>
            <a:r>
              <a:rPr sz="2000" i="1" spc="-1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age</a:t>
            </a:r>
            <a:r>
              <a:rPr sz="2000" i="1" spc="-25" dirty="0">
                <a:solidFill>
                  <a:srgbClr val="6E5D2F"/>
                </a:solidFill>
                <a:latin typeface="Trebuchet MS"/>
                <a:cs typeface="Trebuchet MS"/>
              </a:rPr>
              <a:t> or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because</a:t>
            </a:r>
            <a:r>
              <a:rPr sz="2000" i="1" spc="-4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of</a:t>
            </a:r>
            <a:r>
              <a:rPr sz="2000" i="1" spc="-2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temporary</a:t>
            </a:r>
            <a:r>
              <a:rPr sz="2000" i="1" spc="-4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or</a:t>
            </a:r>
            <a:r>
              <a:rPr sz="2000" i="1" spc="-15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6E5D2F"/>
                </a:solidFill>
                <a:latin typeface="Trebuchet MS"/>
                <a:cs typeface="Trebuchet MS"/>
              </a:rPr>
              <a:t>permanent </a:t>
            </a:r>
            <a:r>
              <a:rPr sz="2000" i="1" dirty="0">
                <a:solidFill>
                  <a:srgbClr val="6E5D2F"/>
                </a:solidFill>
                <a:latin typeface="Trebuchet MS"/>
                <a:cs typeface="Trebuchet MS"/>
              </a:rPr>
              <a:t>mental</a:t>
            </a:r>
            <a:r>
              <a:rPr sz="2000" i="1" spc="-50" dirty="0">
                <a:solidFill>
                  <a:srgbClr val="6E5D2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6E5D2F"/>
                </a:solidFill>
                <a:latin typeface="Trebuchet MS"/>
                <a:cs typeface="Trebuchet MS"/>
              </a:rPr>
              <a:t>incapacity.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6051600"/>
            <a:ext cx="262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3E3E3"/>
                </a:solidFill>
                <a:latin typeface="Trebuchet MS"/>
                <a:cs typeface="Trebuchet MS"/>
              </a:rPr>
              <a:t>2023</a:t>
            </a:r>
            <a:r>
              <a:rPr sz="900" spc="5" dirty="0">
                <a:solidFill>
                  <a:srgbClr val="E3E3E3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E3E3E3"/>
                </a:solidFill>
                <a:latin typeface="Trebuchet MS"/>
                <a:cs typeface="Trebuchet MS"/>
              </a:rPr>
              <a:t>NACCOP</a:t>
            </a:r>
            <a:r>
              <a:rPr sz="900" spc="-20" dirty="0">
                <a:solidFill>
                  <a:srgbClr val="E3E3E3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E3E3E3"/>
                </a:solidFill>
                <a:latin typeface="Trebuchet MS"/>
                <a:cs typeface="Trebuchet MS"/>
              </a:rPr>
              <a:t>2ND</a:t>
            </a:r>
            <a:r>
              <a:rPr sz="900" spc="-5" dirty="0">
                <a:solidFill>
                  <a:srgbClr val="E3E3E3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E3E3E3"/>
                </a:solidFill>
                <a:latin typeface="Trebuchet MS"/>
                <a:cs typeface="Trebuchet MS"/>
              </a:rPr>
              <a:t>ANNUAL</a:t>
            </a:r>
            <a:r>
              <a:rPr sz="900" spc="-25" dirty="0">
                <a:solidFill>
                  <a:srgbClr val="E3E3E3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E3E3E3"/>
                </a:solidFill>
                <a:latin typeface="Trebuchet MS"/>
                <a:cs typeface="Trebuchet MS"/>
              </a:rPr>
              <a:t>MID-YEAR</a:t>
            </a:r>
            <a:r>
              <a:rPr sz="900" spc="-15" dirty="0">
                <a:solidFill>
                  <a:srgbClr val="E3E3E3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E3E3E3"/>
                </a:solidFill>
                <a:latin typeface="Trebuchet MS"/>
                <a:cs typeface="Trebuchet MS"/>
              </a:rPr>
              <a:t>CONFERENCE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8090" y="605586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3C3C3C"/>
                </a:solidFill>
                <a:latin typeface="Trebuchet MS"/>
                <a:cs typeface="Trebuchet MS"/>
              </a:rPr>
              <a:t>26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457200"/>
            <a:ext cx="3068320" cy="91440"/>
          </a:xfrm>
          <a:custGeom>
            <a:avLst/>
            <a:gdLst/>
            <a:ahLst/>
            <a:cxnLst/>
            <a:rect l="l" t="t" r="r" b="b"/>
            <a:pathLst>
              <a:path w="3068320" h="91440">
                <a:moveTo>
                  <a:pt x="0" y="91439"/>
                </a:moveTo>
                <a:lnTo>
                  <a:pt x="3067811" y="91439"/>
                </a:lnTo>
                <a:lnTo>
                  <a:pt x="3067811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5929" y="6387851"/>
            <a:ext cx="345059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31702" y="6369811"/>
            <a:ext cx="184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27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6746" rIns="0" bIns="0" rtlCol="0">
            <a:spAutoFit/>
          </a:bodyPr>
          <a:lstStyle/>
          <a:p>
            <a:pPr marL="5922010">
              <a:lnSpc>
                <a:spcPct val="100000"/>
              </a:lnSpc>
              <a:spcBef>
                <a:spcPts val="100"/>
              </a:spcBef>
            </a:pPr>
            <a:r>
              <a:rPr dirty="0"/>
              <a:t>§</a:t>
            </a:r>
            <a:r>
              <a:rPr spc="-10" dirty="0"/>
              <a:t> </a:t>
            </a:r>
            <a:r>
              <a:rPr dirty="0"/>
              <a:t>106.30(a)</a:t>
            </a:r>
            <a:r>
              <a:rPr spc="-5" dirty="0"/>
              <a:t> </a:t>
            </a:r>
            <a:r>
              <a:rPr dirty="0"/>
              <a:t>- </a:t>
            </a:r>
            <a:r>
              <a:rPr spc="-10" dirty="0"/>
              <a:t>Consent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54370" y="2549144"/>
            <a:ext cx="544957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9405" marR="5080" indent="-307340">
              <a:lnSpc>
                <a:spcPct val="100000"/>
              </a:lnSpc>
              <a:spcBef>
                <a:spcPts val="105"/>
              </a:spcBef>
              <a:buClr>
                <a:srgbClr val="C5AE79"/>
              </a:buClr>
              <a:buSzPct val="92187"/>
              <a:buFont typeface="Cambria"/>
              <a:buChar char="◾"/>
              <a:tabLst>
                <a:tab pos="600710" algn="l"/>
              </a:tabLst>
            </a:pP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3200" i="1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Assistant</a:t>
            </a:r>
            <a:r>
              <a:rPr sz="3200" i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Secretary</a:t>
            </a:r>
            <a:r>
              <a:rPr sz="3200" i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spc="-20" dirty="0">
                <a:solidFill>
                  <a:srgbClr val="404040"/>
                </a:solidFill>
                <a:latin typeface="Trebuchet MS"/>
                <a:cs typeface="Trebuchet MS"/>
              </a:rPr>
              <a:t>will 	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3200" i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require recipients</a:t>
            </a:r>
            <a:r>
              <a:rPr sz="3200" i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spc="-2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endParaRPr sz="3200">
              <a:latin typeface="Trebuchet MS"/>
              <a:cs typeface="Trebuchet MS"/>
            </a:endParaRPr>
          </a:p>
          <a:p>
            <a:pPr marL="478790" marR="165100" indent="-635" algn="ctr">
              <a:lnSpc>
                <a:spcPct val="100000"/>
              </a:lnSpc>
            </a:pP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adopt</a:t>
            </a:r>
            <a:r>
              <a:rPr sz="3200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3200" i="1" spc="-10" dirty="0">
                <a:solidFill>
                  <a:srgbClr val="404040"/>
                </a:solidFill>
                <a:latin typeface="Trebuchet MS"/>
                <a:cs typeface="Trebuchet MS"/>
              </a:rPr>
              <a:t>particular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definition</a:t>
            </a:r>
            <a:r>
              <a:rPr sz="3200" i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3200" i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consent</a:t>
            </a:r>
            <a:r>
              <a:rPr sz="3200" i="1" spc="-20" dirty="0">
                <a:solidFill>
                  <a:srgbClr val="404040"/>
                </a:solidFill>
                <a:latin typeface="Trebuchet MS"/>
                <a:cs typeface="Trebuchet MS"/>
              </a:rPr>
              <a:t> with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respect to</a:t>
            </a:r>
            <a:r>
              <a:rPr sz="3200" i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404040"/>
                </a:solidFill>
                <a:latin typeface="Trebuchet MS"/>
                <a:cs typeface="Trebuchet MS"/>
              </a:rPr>
              <a:t>sexual</a:t>
            </a:r>
            <a:r>
              <a:rPr sz="3200" i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i="1" spc="-10" dirty="0">
                <a:solidFill>
                  <a:srgbClr val="404040"/>
                </a:solidFill>
                <a:latin typeface="Trebuchet MS"/>
                <a:cs typeface="Trebuchet MS"/>
              </a:rPr>
              <a:t>assault.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195" y="1527175"/>
            <a:ext cx="26822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7D2F2C"/>
                </a:solidFill>
                <a:latin typeface="Garamond"/>
                <a:cs typeface="Garamond"/>
              </a:rPr>
              <a:t>SEXUAL</a:t>
            </a:r>
            <a:r>
              <a:rPr sz="2400" spc="-11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7D2F2C"/>
                </a:solidFill>
                <a:latin typeface="Garamond"/>
                <a:cs typeface="Garamond"/>
              </a:rPr>
              <a:t>ASSAULT DEFINITION: </a:t>
            </a:r>
            <a:r>
              <a:rPr sz="2400" u="sng" spc="-10" dirty="0">
                <a:solidFill>
                  <a:srgbClr val="7D2F2C"/>
                </a:solidFill>
                <a:uFill>
                  <a:solidFill>
                    <a:srgbClr val="7D2F2C"/>
                  </a:solidFill>
                </a:uFill>
                <a:latin typeface="Garamond"/>
                <a:cs typeface="Garamond"/>
              </a:rPr>
              <a:t>CONSIDERATIONS</a:t>
            </a:r>
            <a:r>
              <a:rPr sz="2400" spc="-1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400" u="sng" dirty="0">
                <a:solidFill>
                  <a:srgbClr val="7D2F2C"/>
                </a:solidFill>
                <a:uFill>
                  <a:solidFill>
                    <a:srgbClr val="7D2F2C"/>
                  </a:solidFill>
                </a:uFill>
                <a:latin typeface="Garamond"/>
                <a:cs typeface="Garamond"/>
              </a:rPr>
              <a:t>IN TITLE</a:t>
            </a:r>
            <a:r>
              <a:rPr sz="2400" u="sng" spc="-15" dirty="0">
                <a:solidFill>
                  <a:srgbClr val="7D2F2C"/>
                </a:solidFill>
                <a:uFill>
                  <a:solidFill>
                    <a:srgbClr val="7D2F2C"/>
                  </a:solidFill>
                </a:uFill>
                <a:latin typeface="Garamond"/>
                <a:cs typeface="Garamond"/>
              </a:rPr>
              <a:t> </a:t>
            </a:r>
            <a:r>
              <a:rPr sz="2400" u="sng" spc="-25" dirty="0">
                <a:solidFill>
                  <a:srgbClr val="7D2F2C"/>
                </a:solidFill>
                <a:uFill>
                  <a:solidFill>
                    <a:srgbClr val="7D2F2C"/>
                  </a:solidFill>
                </a:uFill>
                <a:latin typeface="Garamond"/>
                <a:cs typeface="Garamond"/>
              </a:rPr>
              <a:t>IX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95" y="3355924"/>
            <a:ext cx="271589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7D2F2C"/>
                </a:solidFill>
                <a:latin typeface="Garamond"/>
                <a:cs typeface="Garamond"/>
              </a:rPr>
              <a:t>QUESTION:</a:t>
            </a:r>
            <a:r>
              <a:rPr sz="2400" i="1" spc="-25" dirty="0">
                <a:solidFill>
                  <a:srgbClr val="7D2F2C"/>
                </a:solidFill>
                <a:latin typeface="Garamond"/>
                <a:cs typeface="Garamond"/>
              </a:rPr>
              <a:t> HOW </a:t>
            </a:r>
            <a:r>
              <a:rPr sz="2400" i="1" dirty="0">
                <a:solidFill>
                  <a:srgbClr val="7D2F2C"/>
                </a:solidFill>
                <a:latin typeface="Garamond"/>
                <a:cs typeface="Garamond"/>
              </a:rPr>
              <a:t>DOES THIS</a:t>
            </a:r>
            <a:r>
              <a:rPr sz="2400" i="1" spc="-1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400" i="1" spc="-50" dirty="0">
                <a:solidFill>
                  <a:srgbClr val="7D2F2C"/>
                </a:solidFill>
                <a:latin typeface="Garamond"/>
                <a:cs typeface="Garamond"/>
              </a:rPr>
              <a:t>IMPACT </a:t>
            </a:r>
            <a:r>
              <a:rPr sz="2400" i="1" spc="-10" dirty="0">
                <a:solidFill>
                  <a:srgbClr val="7D2F2C"/>
                </a:solidFill>
                <a:latin typeface="Garamond"/>
                <a:cs typeface="Garamond"/>
              </a:rPr>
              <a:t>CLERY</a:t>
            </a:r>
            <a:r>
              <a:rPr sz="2400" i="1" spc="-105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2400" i="1" spc="-25" dirty="0">
                <a:solidFill>
                  <a:srgbClr val="7D2F2C"/>
                </a:solidFill>
                <a:latin typeface="Garamond"/>
                <a:cs typeface="Garamond"/>
              </a:rPr>
              <a:t>ACT </a:t>
            </a:r>
            <a:r>
              <a:rPr sz="2400" i="1" spc="-10" dirty="0">
                <a:solidFill>
                  <a:srgbClr val="7D2F2C"/>
                </a:solidFill>
                <a:latin typeface="Garamond"/>
                <a:cs typeface="Garamond"/>
              </a:rPr>
              <a:t>STATISTICAL REPORTING?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247388" y="723900"/>
            <a:ext cx="7498080" cy="5676900"/>
            <a:chOff x="4247388" y="723900"/>
            <a:chExt cx="7498080" cy="5676900"/>
          </a:xfrm>
        </p:grpSpPr>
        <p:sp>
          <p:nvSpPr>
            <p:cNvPr id="9" name="object 9"/>
            <p:cNvSpPr/>
            <p:nvPr/>
          </p:nvSpPr>
          <p:spPr>
            <a:xfrm>
              <a:off x="4247388" y="723900"/>
              <a:ext cx="7498080" cy="5676900"/>
            </a:xfrm>
            <a:custGeom>
              <a:avLst/>
              <a:gdLst/>
              <a:ahLst/>
              <a:cxnLst/>
              <a:rect l="l" t="t" r="r" b="b"/>
              <a:pathLst>
                <a:path w="7498080" h="5676900">
                  <a:moveTo>
                    <a:pt x="7498079" y="0"/>
                  </a:moveTo>
                  <a:lnTo>
                    <a:pt x="0" y="0"/>
                  </a:lnTo>
                  <a:lnTo>
                    <a:pt x="0" y="5676900"/>
                  </a:lnTo>
                  <a:lnTo>
                    <a:pt x="7498079" y="5676900"/>
                  </a:lnTo>
                  <a:lnTo>
                    <a:pt x="7498079" y="0"/>
                  </a:lnTo>
                  <a:close/>
                </a:path>
              </a:pathLst>
            </a:custGeom>
            <a:solidFill>
              <a:srgbClr val="7D2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1018031"/>
              <a:ext cx="7100315" cy="868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97908" y="1037843"/>
              <a:ext cx="7013575" cy="0"/>
            </a:xfrm>
            <a:custGeom>
              <a:avLst/>
              <a:gdLst/>
              <a:ahLst/>
              <a:cxnLst/>
              <a:rect l="l" t="t" r="r" b="b"/>
              <a:pathLst>
                <a:path w="7013575">
                  <a:moveTo>
                    <a:pt x="0" y="0"/>
                  </a:moveTo>
                  <a:lnTo>
                    <a:pt x="7013448" y="0"/>
                  </a:lnTo>
                </a:path>
              </a:pathLst>
            </a:custGeom>
            <a:ln w="12700">
              <a:solidFill>
                <a:srgbClr val="C5A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1959863"/>
              <a:ext cx="7100315" cy="868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97908" y="1979675"/>
              <a:ext cx="7013575" cy="0"/>
            </a:xfrm>
            <a:custGeom>
              <a:avLst/>
              <a:gdLst/>
              <a:ahLst/>
              <a:cxnLst/>
              <a:rect l="l" t="t" r="r" b="b"/>
              <a:pathLst>
                <a:path w="7013575">
                  <a:moveTo>
                    <a:pt x="0" y="0"/>
                  </a:moveTo>
                  <a:lnTo>
                    <a:pt x="7013448" y="0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2901695"/>
              <a:ext cx="7100315" cy="868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97908" y="2921507"/>
              <a:ext cx="7013575" cy="0"/>
            </a:xfrm>
            <a:custGeom>
              <a:avLst/>
              <a:gdLst/>
              <a:ahLst/>
              <a:cxnLst/>
              <a:rect l="l" t="t" r="r" b="b"/>
              <a:pathLst>
                <a:path w="7013575">
                  <a:moveTo>
                    <a:pt x="0" y="0"/>
                  </a:moveTo>
                  <a:lnTo>
                    <a:pt x="7013448" y="0"/>
                  </a:lnTo>
                </a:path>
              </a:pathLst>
            </a:custGeom>
            <a:ln w="12700">
              <a:solidFill>
                <a:srgbClr val="7D2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3843527"/>
              <a:ext cx="7100315" cy="868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97908" y="3863339"/>
              <a:ext cx="7013575" cy="0"/>
            </a:xfrm>
            <a:custGeom>
              <a:avLst/>
              <a:gdLst/>
              <a:ahLst/>
              <a:cxnLst/>
              <a:rect l="l" t="t" r="r" b="b"/>
              <a:pathLst>
                <a:path w="7013575">
                  <a:moveTo>
                    <a:pt x="0" y="0"/>
                  </a:moveTo>
                  <a:lnTo>
                    <a:pt x="7013448" y="0"/>
                  </a:lnTo>
                </a:path>
              </a:pathLst>
            </a:custGeom>
            <a:ln w="12700">
              <a:solidFill>
                <a:srgbClr val="C5A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4785359"/>
              <a:ext cx="7100315" cy="868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97908" y="4805171"/>
              <a:ext cx="7013575" cy="0"/>
            </a:xfrm>
            <a:custGeom>
              <a:avLst/>
              <a:gdLst/>
              <a:ahLst/>
              <a:cxnLst/>
              <a:rect l="l" t="t" r="r" b="b"/>
              <a:pathLst>
                <a:path w="7013575">
                  <a:moveTo>
                    <a:pt x="0" y="0"/>
                  </a:moveTo>
                  <a:lnTo>
                    <a:pt x="7013448" y="0"/>
                  </a:lnTo>
                </a:path>
              </a:pathLst>
            </a:custGeom>
            <a:ln w="12700">
              <a:solidFill>
                <a:srgbClr val="7D2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47388" y="723900"/>
            <a:ext cx="7498080" cy="56769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446405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Includes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attempts</a:t>
            </a:r>
            <a:endParaRPr sz="2500">
              <a:latin typeface="Trebuchet MS"/>
              <a:cs typeface="Trebuchet MS"/>
            </a:endParaRPr>
          </a:p>
          <a:p>
            <a:pPr marL="446405" marR="287655">
              <a:lnSpc>
                <a:spcPct val="247200"/>
              </a:lnSpc>
            </a:pP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5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broaden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based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“consent”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definition</a:t>
            </a:r>
            <a:r>
              <a:rPr sz="2500" spc="6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specify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body</a:t>
            </a:r>
            <a:r>
              <a:rPr sz="2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parts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“private”</a:t>
            </a:r>
            <a:r>
              <a:rPr sz="2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2500">
              <a:latin typeface="Trebuchet MS"/>
              <a:cs typeface="Trebuchet MS"/>
            </a:endParaRPr>
          </a:p>
          <a:p>
            <a:pPr marL="446405">
              <a:lnSpc>
                <a:spcPts val="2615"/>
              </a:lnSpc>
            </a:pP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whether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touching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over</a:t>
            </a:r>
            <a:r>
              <a:rPr sz="2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under</a:t>
            </a:r>
            <a:r>
              <a:rPr sz="2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clothes</a:t>
            </a:r>
            <a:endParaRPr sz="2500">
              <a:latin typeface="Trebuchet MS"/>
              <a:cs typeface="Trebuchet MS"/>
            </a:endParaRPr>
          </a:p>
          <a:p>
            <a:pPr marL="446405">
              <a:lnSpc>
                <a:spcPct val="100000"/>
              </a:lnSpc>
              <a:spcBef>
                <a:spcPts val="1800"/>
              </a:spcBef>
            </a:pP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“Severity”</a:t>
            </a:r>
            <a:r>
              <a:rPr sz="25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rape</a:t>
            </a:r>
            <a:r>
              <a:rPr sz="2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vs.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fondling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rebuchet MS"/>
              <a:cs typeface="Trebuchet MS"/>
            </a:endParaRPr>
          </a:p>
          <a:p>
            <a:pPr marL="446405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Naming</a:t>
            </a:r>
            <a:r>
              <a:rPr sz="2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offense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48466" y="6403340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28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9993" y="6435648"/>
            <a:ext cx="30676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05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05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050" spc="-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050" spc="-2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05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b="0" spc="-30" dirty="0">
                <a:solidFill>
                  <a:srgbClr val="FFFDFF"/>
                </a:solidFill>
                <a:latin typeface="Garamond"/>
                <a:cs typeface="Garamond"/>
              </a:rPr>
              <a:t>SEXUAL</a:t>
            </a:r>
            <a:r>
              <a:rPr sz="2800" b="0" spc="-90" dirty="0">
                <a:solidFill>
                  <a:srgbClr val="FFFDFF"/>
                </a:solidFill>
                <a:latin typeface="Garamond"/>
                <a:cs typeface="Garamond"/>
              </a:rPr>
              <a:t> </a:t>
            </a:r>
            <a:r>
              <a:rPr sz="2800" b="0" spc="-35" dirty="0">
                <a:solidFill>
                  <a:srgbClr val="FFFDFF"/>
                </a:solidFill>
                <a:latin typeface="Garamond"/>
                <a:cs typeface="Garamond"/>
              </a:rPr>
              <a:t>ASSAULT</a:t>
            </a:r>
            <a:r>
              <a:rPr sz="2800" b="0" spc="-70" dirty="0">
                <a:solidFill>
                  <a:srgbClr val="FFFDFF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FDFF"/>
                </a:solidFill>
                <a:latin typeface="Garamond"/>
                <a:cs typeface="Garamond"/>
              </a:rPr>
              <a:t>-</a:t>
            </a:r>
            <a:r>
              <a:rPr sz="2800" b="0" spc="-75" dirty="0">
                <a:solidFill>
                  <a:srgbClr val="FFFDFF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FDFF"/>
                </a:solidFill>
                <a:latin typeface="Garamond"/>
                <a:cs typeface="Garamond"/>
              </a:rPr>
              <a:t>INCEST</a:t>
            </a:r>
            <a:r>
              <a:rPr sz="2800" b="0" spc="-80" dirty="0">
                <a:solidFill>
                  <a:srgbClr val="FFFDFF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FDFF"/>
                </a:solidFill>
                <a:latin typeface="Garamond"/>
                <a:cs typeface="Garamond"/>
              </a:rPr>
              <a:t>&amp;</a:t>
            </a:r>
            <a:r>
              <a:rPr sz="2800" b="0" spc="-90" dirty="0">
                <a:solidFill>
                  <a:srgbClr val="FFFDFF"/>
                </a:solidFill>
                <a:latin typeface="Garamond"/>
                <a:cs typeface="Garamond"/>
              </a:rPr>
              <a:t> </a:t>
            </a:r>
            <a:r>
              <a:rPr sz="2800" b="0" spc="-40" dirty="0">
                <a:solidFill>
                  <a:srgbClr val="FFFDFF"/>
                </a:solidFill>
                <a:latin typeface="Garamond"/>
                <a:cs typeface="Garamond"/>
              </a:rPr>
              <a:t>STATUTORY</a:t>
            </a:r>
            <a:r>
              <a:rPr sz="2800" b="0" spc="-65" dirty="0">
                <a:solidFill>
                  <a:srgbClr val="FFFDFF"/>
                </a:solidFill>
                <a:latin typeface="Garamond"/>
                <a:cs typeface="Garamond"/>
              </a:rPr>
              <a:t> </a:t>
            </a:r>
            <a:r>
              <a:rPr sz="2800" b="0" spc="-20" dirty="0">
                <a:solidFill>
                  <a:srgbClr val="FFFDFF"/>
                </a:solidFill>
                <a:latin typeface="Garamond"/>
                <a:cs typeface="Garamond"/>
              </a:rPr>
              <a:t>RAPE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88090" y="605586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C5AE79"/>
                </a:solidFill>
                <a:latin typeface="Trebuchet MS"/>
                <a:cs typeface="Trebuchet MS"/>
              </a:rPr>
              <a:t>29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405" y="2181605"/>
            <a:ext cx="11031220" cy="0"/>
          </a:xfrm>
          <a:custGeom>
            <a:avLst/>
            <a:gdLst/>
            <a:ahLst/>
            <a:cxnLst/>
            <a:rect l="l" t="t" r="r" b="b"/>
            <a:pathLst>
              <a:path w="11031220">
                <a:moveTo>
                  <a:pt x="0" y="0"/>
                </a:moveTo>
                <a:lnTo>
                  <a:pt x="11030712" y="0"/>
                </a:lnTo>
              </a:path>
            </a:pathLst>
          </a:custGeom>
          <a:ln w="222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405" y="4021073"/>
            <a:ext cx="11031220" cy="0"/>
          </a:xfrm>
          <a:custGeom>
            <a:avLst/>
            <a:gdLst/>
            <a:ahLst/>
            <a:cxnLst/>
            <a:rect l="l" t="t" r="r" b="b"/>
            <a:pathLst>
              <a:path w="11031220">
                <a:moveTo>
                  <a:pt x="0" y="0"/>
                </a:moveTo>
                <a:lnTo>
                  <a:pt x="11030712" y="0"/>
                </a:lnTo>
              </a:path>
            </a:pathLst>
          </a:custGeom>
          <a:ln w="222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9993" y="2228164"/>
            <a:ext cx="10763250" cy="39973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5405" marR="5080">
              <a:lnSpc>
                <a:spcPct val="87000"/>
              </a:lnSpc>
              <a:spcBef>
                <a:spcPts val="700"/>
              </a:spcBef>
            </a:pPr>
            <a:r>
              <a:rPr sz="3800" b="1" i="1" dirty="0">
                <a:latin typeface="Trebuchet MS"/>
                <a:cs typeface="Trebuchet MS"/>
              </a:rPr>
              <a:t>Incest</a:t>
            </a:r>
            <a:r>
              <a:rPr sz="3800" b="1" i="1" spc="-30" dirty="0">
                <a:latin typeface="Trebuchet MS"/>
                <a:cs typeface="Trebuchet MS"/>
              </a:rPr>
              <a:t> </a:t>
            </a:r>
            <a:r>
              <a:rPr sz="3800" b="1" i="1" dirty="0">
                <a:latin typeface="Trebuchet MS"/>
                <a:cs typeface="Trebuchet MS"/>
              </a:rPr>
              <a:t>-</a:t>
            </a:r>
            <a:r>
              <a:rPr sz="3800" b="1" i="1" spc="-2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Sexual</a:t>
            </a:r>
            <a:r>
              <a:rPr sz="3800" i="1" spc="-4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intercourse</a:t>
            </a:r>
            <a:r>
              <a:rPr sz="3800" i="1" spc="-3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between</a:t>
            </a:r>
            <a:r>
              <a:rPr sz="3800" i="1" spc="-4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persons</a:t>
            </a:r>
            <a:r>
              <a:rPr sz="3800" i="1" spc="-35" dirty="0">
                <a:latin typeface="Trebuchet MS"/>
                <a:cs typeface="Trebuchet MS"/>
              </a:rPr>
              <a:t> </a:t>
            </a:r>
            <a:r>
              <a:rPr sz="3800" i="1" spc="-25" dirty="0">
                <a:latin typeface="Trebuchet MS"/>
                <a:cs typeface="Trebuchet MS"/>
              </a:rPr>
              <a:t>who </a:t>
            </a:r>
            <a:r>
              <a:rPr sz="3800" i="1" dirty="0">
                <a:latin typeface="Trebuchet MS"/>
                <a:cs typeface="Trebuchet MS"/>
              </a:rPr>
              <a:t>are</a:t>
            </a:r>
            <a:r>
              <a:rPr sz="3800" i="1" spc="-1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related</a:t>
            </a:r>
            <a:r>
              <a:rPr sz="3800" i="1" spc="-3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to</a:t>
            </a:r>
            <a:r>
              <a:rPr sz="3800" i="1" spc="-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each</a:t>
            </a:r>
            <a:r>
              <a:rPr sz="3800" i="1" spc="-1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other</a:t>
            </a:r>
            <a:r>
              <a:rPr sz="3800" i="1" spc="-3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within</a:t>
            </a:r>
            <a:r>
              <a:rPr sz="3800" i="1" spc="-1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the</a:t>
            </a:r>
            <a:r>
              <a:rPr sz="3800" i="1" spc="-20" dirty="0">
                <a:latin typeface="Trebuchet MS"/>
                <a:cs typeface="Trebuchet MS"/>
              </a:rPr>
              <a:t> </a:t>
            </a:r>
            <a:r>
              <a:rPr sz="3800" i="1" spc="-10" dirty="0">
                <a:latin typeface="Trebuchet MS"/>
                <a:cs typeface="Trebuchet MS"/>
              </a:rPr>
              <a:t>degrees </a:t>
            </a:r>
            <a:r>
              <a:rPr sz="3800" i="1" dirty="0">
                <a:latin typeface="Trebuchet MS"/>
                <a:cs typeface="Trebuchet MS"/>
              </a:rPr>
              <a:t>wherein</a:t>
            </a:r>
            <a:r>
              <a:rPr sz="3800" i="1" spc="-3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marriage</a:t>
            </a:r>
            <a:r>
              <a:rPr sz="3800" i="1" spc="-4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is</a:t>
            </a:r>
            <a:r>
              <a:rPr sz="3800" i="1" spc="-3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prohibited</a:t>
            </a:r>
            <a:r>
              <a:rPr sz="3800" i="1" spc="-5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by</a:t>
            </a:r>
            <a:r>
              <a:rPr sz="3800" i="1" spc="-15" dirty="0">
                <a:latin typeface="Trebuchet MS"/>
                <a:cs typeface="Trebuchet MS"/>
              </a:rPr>
              <a:t> </a:t>
            </a:r>
            <a:r>
              <a:rPr sz="3800" i="1" spc="-20" dirty="0">
                <a:latin typeface="Trebuchet MS"/>
                <a:cs typeface="Trebuchet MS"/>
              </a:rPr>
              <a:t>law.</a:t>
            </a:r>
            <a:endParaRPr sz="3800">
              <a:latin typeface="Trebuchet MS"/>
              <a:cs typeface="Trebuchet MS"/>
            </a:endParaRPr>
          </a:p>
          <a:p>
            <a:pPr marL="65405" marR="1181100">
              <a:lnSpc>
                <a:spcPct val="87000"/>
              </a:lnSpc>
              <a:spcBef>
                <a:spcPts val="2585"/>
              </a:spcBef>
            </a:pPr>
            <a:r>
              <a:rPr sz="3800" b="1" i="1" dirty="0">
                <a:latin typeface="Trebuchet MS"/>
                <a:cs typeface="Trebuchet MS"/>
              </a:rPr>
              <a:t>Statutory</a:t>
            </a:r>
            <a:r>
              <a:rPr sz="3800" b="1" i="1" spc="-45" dirty="0">
                <a:latin typeface="Trebuchet MS"/>
                <a:cs typeface="Trebuchet MS"/>
              </a:rPr>
              <a:t> </a:t>
            </a:r>
            <a:r>
              <a:rPr sz="3800" b="1" i="1" dirty="0">
                <a:latin typeface="Trebuchet MS"/>
                <a:cs typeface="Trebuchet MS"/>
              </a:rPr>
              <a:t>Rape</a:t>
            </a:r>
            <a:r>
              <a:rPr sz="3800" b="1" i="1" spc="-20" dirty="0">
                <a:latin typeface="Trebuchet MS"/>
                <a:cs typeface="Trebuchet MS"/>
              </a:rPr>
              <a:t> </a:t>
            </a:r>
            <a:r>
              <a:rPr sz="3800" b="1" i="1" dirty="0">
                <a:latin typeface="Trebuchet MS"/>
                <a:cs typeface="Trebuchet MS"/>
              </a:rPr>
              <a:t>-</a:t>
            </a:r>
            <a:r>
              <a:rPr sz="3800" b="1" i="1" spc="-1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Sexual</a:t>
            </a:r>
            <a:r>
              <a:rPr sz="3800" i="1" spc="-1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intercourse</a:t>
            </a:r>
            <a:r>
              <a:rPr sz="3800" i="1" spc="-1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with</a:t>
            </a:r>
            <a:r>
              <a:rPr sz="3800" i="1" spc="-15" dirty="0">
                <a:latin typeface="Trebuchet MS"/>
                <a:cs typeface="Trebuchet MS"/>
              </a:rPr>
              <a:t> </a:t>
            </a:r>
            <a:r>
              <a:rPr sz="3800" i="1" spc="-50" dirty="0">
                <a:latin typeface="Trebuchet MS"/>
                <a:cs typeface="Trebuchet MS"/>
              </a:rPr>
              <a:t>a </a:t>
            </a:r>
            <a:r>
              <a:rPr sz="3800" i="1" dirty="0">
                <a:latin typeface="Trebuchet MS"/>
                <a:cs typeface="Trebuchet MS"/>
              </a:rPr>
              <a:t>person</a:t>
            </a:r>
            <a:r>
              <a:rPr sz="3800" i="1" spc="-2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who</a:t>
            </a:r>
            <a:r>
              <a:rPr sz="3800" i="1" spc="-4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is</a:t>
            </a:r>
            <a:r>
              <a:rPr sz="3800" i="1" spc="-1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under</a:t>
            </a:r>
            <a:r>
              <a:rPr sz="3800" i="1" spc="-2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the</a:t>
            </a:r>
            <a:r>
              <a:rPr sz="3800" i="1" spc="-15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statutory</a:t>
            </a:r>
            <a:r>
              <a:rPr sz="3800" i="1" spc="-3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age</a:t>
            </a:r>
            <a:r>
              <a:rPr sz="3800" i="1" spc="-10" dirty="0">
                <a:latin typeface="Trebuchet MS"/>
                <a:cs typeface="Trebuchet MS"/>
              </a:rPr>
              <a:t> </a:t>
            </a:r>
            <a:r>
              <a:rPr sz="3800" i="1" spc="-25" dirty="0">
                <a:latin typeface="Trebuchet MS"/>
                <a:cs typeface="Trebuchet MS"/>
              </a:rPr>
              <a:t>of </a:t>
            </a:r>
            <a:r>
              <a:rPr sz="3800" i="1" spc="-10" dirty="0">
                <a:latin typeface="Trebuchet MS"/>
                <a:cs typeface="Trebuchet MS"/>
              </a:rPr>
              <a:t>consent.</a:t>
            </a:r>
            <a:endParaRPr sz="3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20"/>
              </a:spcBef>
            </a:pP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050" spc="-4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05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05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05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05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050" spc="-10" dirty="0">
                <a:solidFill>
                  <a:srgbClr val="C5AE79"/>
                </a:solidFill>
                <a:latin typeface="Trebuchet MS"/>
                <a:cs typeface="Trebuchet MS"/>
              </a:rPr>
              <a:t> CONFERENCE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Three</a:t>
            </a:r>
            <a:r>
              <a:rPr spc="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Part</a:t>
            </a:r>
            <a:r>
              <a:rPr spc="3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Test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06297" y="2242184"/>
            <a:ext cx="9591675" cy="281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C5AE79"/>
              </a:buClr>
              <a:buSzPct val="91666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rebuchet MS"/>
                <a:cs typeface="Trebuchet MS"/>
              </a:rPr>
              <a:t>Was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crime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reported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Campus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Security</a:t>
            </a:r>
            <a:r>
              <a:rPr sz="2400" u="sng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Authority</a:t>
            </a:r>
            <a:r>
              <a:rPr sz="2400" spc="-10" dirty="0">
                <a:latin typeface="Trebuchet MS"/>
                <a:cs typeface="Trebuchet MS"/>
              </a:rPr>
              <a:t>?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C5AE79"/>
              </a:buClr>
              <a:buFont typeface="Trebuchet MS"/>
              <a:buAutoNum type="arabicPeriod"/>
            </a:pPr>
            <a:endParaRPr sz="28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1980"/>
              </a:spcBef>
              <a:buClr>
                <a:srgbClr val="C5AE79"/>
              </a:buClr>
              <a:buSzPct val="91666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crime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Clery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crime</a:t>
            </a:r>
            <a:r>
              <a:rPr sz="2400" spc="-10" dirty="0">
                <a:latin typeface="Trebuchet MS"/>
                <a:cs typeface="Trebuchet MS"/>
              </a:rPr>
              <a:t>?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C5AE79"/>
              </a:buClr>
              <a:buFont typeface="Trebuchet MS"/>
              <a:buAutoNum type="arabicPeriod"/>
            </a:pPr>
            <a:endParaRPr sz="28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1985"/>
              </a:spcBef>
              <a:buClr>
                <a:srgbClr val="C5AE79"/>
              </a:buClr>
              <a:buSzPct val="91666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rebuchet MS"/>
                <a:cs typeface="Trebuchet MS"/>
              </a:rPr>
              <a:t>Did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crime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occur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within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institution’s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reportable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Clery</a:t>
            </a:r>
            <a:endParaRPr sz="2400">
              <a:latin typeface="Trebuchet MS"/>
              <a:cs typeface="Trebuchet MS"/>
            </a:endParaRPr>
          </a:p>
          <a:p>
            <a:pPr marL="527685">
              <a:lnSpc>
                <a:spcPct val="100000"/>
              </a:lnSpc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Geography</a:t>
            </a:r>
            <a:r>
              <a:rPr sz="2400" spc="-10" dirty="0">
                <a:latin typeface="Trebuchet MS"/>
                <a:cs typeface="Trebuchet MS"/>
              </a:rPr>
              <a:t>?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59" y="614172"/>
            <a:ext cx="5610225" cy="561149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Times New Roman"/>
              <a:cs typeface="Times New Roman"/>
            </a:endParaRPr>
          </a:p>
          <a:p>
            <a:pPr marL="411480" marR="1796414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INTIMATE</a:t>
            </a:r>
            <a:r>
              <a:rPr sz="2800" spc="-1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Garamond"/>
                <a:cs typeface="Garamond"/>
              </a:rPr>
              <a:t>PARTNER 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VIOLENCE</a:t>
            </a:r>
            <a:endParaRPr sz="28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31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>
              <a:latin typeface="Garamond"/>
              <a:cs typeface="Garamond"/>
            </a:endParaRPr>
          </a:p>
          <a:p>
            <a:pPr marL="549910" indent="-117475">
              <a:lnSpc>
                <a:spcPct val="100000"/>
              </a:lnSpc>
              <a:buClr>
                <a:srgbClr val="C5AE79"/>
              </a:buClr>
              <a:buSzPct val="86111"/>
              <a:buFont typeface="Cambria"/>
              <a:buChar char="◾"/>
              <a:tabLst>
                <a:tab pos="550545" algn="l"/>
              </a:tabLst>
            </a:pPr>
            <a:r>
              <a:rPr sz="1800" i="1" spc="-20" dirty="0">
                <a:solidFill>
                  <a:srgbClr val="FFFFFF"/>
                </a:solidFill>
                <a:latin typeface="Trebuchet MS"/>
                <a:cs typeface="Trebuchet MS"/>
              </a:rPr>
              <a:t>‘‘dating</a:t>
            </a:r>
            <a:r>
              <a:rPr sz="18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Trebuchet MS"/>
                <a:cs typeface="Trebuchet MS"/>
              </a:rPr>
              <a:t>violence’’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8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defined</a:t>
            </a:r>
            <a:r>
              <a:rPr sz="18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34</a:t>
            </a:r>
            <a:r>
              <a:rPr sz="1800" i="1" spc="-10" dirty="0">
                <a:solidFill>
                  <a:srgbClr val="FFFFFF"/>
                </a:solidFill>
                <a:latin typeface="Trebuchet MS"/>
                <a:cs typeface="Trebuchet MS"/>
              </a:rPr>
              <a:t> U.S.C.</a:t>
            </a:r>
            <a:endParaRPr sz="1800">
              <a:latin typeface="Trebuchet MS"/>
              <a:cs typeface="Trebuchet MS"/>
            </a:endParaRPr>
          </a:p>
          <a:p>
            <a:pPr marL="433070">
              <a:lnSpc>
                <a:spcPct val="100000"/>
              </a:lnSpc>
              <a:spcBef>
                <a:spcPts val="5"/>
              </a:spcBef>
            </a:pPr>
            <a:r>
              <a:rPr sz="1800" i="1" spc="-10" dirty="0">
                <a:solidFill>
                  <a:srgbClr val="FFFFFF"/>
                </a:solidFill>
                <a:latin typeface="Trebuchet MS"/>
                <a:cs typeface="Trebuchet MS"/>
              </a:rPr>
              <a:t>12291(a)(10),</a:t>
            </a:r>
            <a:endParaRPr sz="1800">
              <a:latin typeface="Trebuchet MS"/>
              <a:cs typeface="Trebuchet MS"/>
            </a:endParaRPr>
          </a:p>
          <a:p>
            <a:pPr marL="549910" indent="-117475">
              <a:lnSpc>
                <a:spcPct val="100000"/>
              </a:lnSpc>
              <a:spcBef>
                <a:spcPts val="1030"/>
              </a:spcBef>
              <a:buClr>
                <a:srgbClr val="C5AE79"/>
              </a:buClr>
              <a:buSzPct val="86111"/>
              <a:buFont typeface="Cambria"/>
              <a:buChar char="◾"/>
              <a:tabLst>
                <a:tab pos="550545" algn="l"/>
              </a:tabLst>
            </a:pP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“domestic</a:t>
            </a:r>
            <a:r>
              <a:rPr sz="18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Trebuchet MS"/>
                <a:cs typeface="Trebuchet MS"/>
              </a:rPr>
              <a:t>violence’’</a:t>
            </a:r>
            <a:r>
              <a:rPr sz="1800" i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8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defined</a:t>
            </a:r>
            <a:r>
              <a:rPr sz="18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rebuchet MS"/>
                <a:cs typeface="Trebuchet MS"/>
              </a:rPr>
              <a:t>in 34</a:t>
            </a:r>
            <a:r>
              <a:rPr sz="1800" i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rebuchet MS"/>
                <a:cs typeface="Trebuchet MS"/>
              </a:rPr>
              <a:t>U.S.C.</a:t>
            </a:r>
            <a:endParaRPr sz="1800">
              <a:latin typeface="Trebuchet MS"/>
              <a:cs typeface="Trebuchet MS"/>
            </a:endParaRPr>
          </a:p>
          <a:p>
            <a:pPr marL="433070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Trebuchet MS"/>
                <a:cs typeface="Trebuchet MS"/>
              </a:rPr>
              <a:t>12291(a)(8)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5605780" cy="94615"/>
          </a:xfrm>
          <a:custGeom>
            <a:avLst/>
            <a:gdLst/>
            <a:ahLst/>
            <a:cxnLst/>
            <a:rect l="l" t="t" r="r" b="b"/>
            <a:pathLst>
              <a:path w="5605780" h="94615">
                <a:moveTo>
                  <a:pt x="5605272" y="0"/>
                </a:moveTo>
                <a:lnTo>
                  <a:pt x="0" y="0"/>
                </a:lnTo>
                <a:lnTo>
                  <a:pt x="0" y="94487"/>
                </a:lnTo>
                <a:lnTo>
                  <a:pt x="5605272" y="94487"/>
                </a:lnTo>
                <a:lnTo>
                  <a:pt x="5605272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4767" y="457200"/>
            <a:ext cx="5599430" cy="91440"/>
          </a:xfrm>
          <a:custGeom>
            <a:avLst/>
            <a:gdLst/>
            <a:ahLst/>
            <a:cxnLst/>
            <a:rect l="l" t="t" r="r" b="b"/>
            <a:pathLst>
              <a:path w="5599430" h="91440">
                <a:moveTo>
                  <a:pt x="5599176" y="0"/>
                </a:moveTo>
                <a:lnTo>
                  <a:pt x="0" y="0"/>
                </a:lnTo>
                <a:lnTo>
                  <a:pt x="0" y="91439"/>
                </a:lnTo>
                <a:lnTo>
                  <a:pt x="5599176" y="91439"/>
                </a:lnTo>
                <a:lnTo>
                  <a:pt x="5599176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8707" y="960119"/>
            <a:ext cx="3511296" cy="49469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9993" y="6500571"/>
            <a:ext cx="262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9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900" spc="-2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900" spc="-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9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C5AE79"/>
                </a:solidFill>
                <a:latin typeface="Trebuchet MS"/>
                <a:cs typeface="Trebuchet MS"/>
              </a:rPr>
              <a:t>MID-YEAR</a:t>
            </a:r>
            <a:r>
              <a:rPr sz="9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88090" y="6500571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C5AE79"/>
                </a:solidFill>
                <a:latin typeface="Trebuchet MS"/>
                <a:cs typeface="Trebuchet MS"/>
              </a:rPr>
              <a:t>30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2407742"/>
            <a:ext cx="28117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solidFill>
                  <a:srgbClr val="7D2F2C"/>
                </a:solidFill>
                <a:latin typeface="Garamond"/>
                <a:cs typeface="Garamond"/>
              </a:rPr>
              <a:t>DATING </a:t>
            </a:r>
            <a:r>
              <a:rPr sz="3200" b="0" dirty="0">
                <a:solidFill>
                  <a:srgbClr val="7D2F2C"/>
                </a:solidFill>
                <a:latin typeface="Garamond"/>
                <a:cs typeface="Garamond"/>
              </a:rPr>
              <a:t>VIOLENCE</a:t>
            </a:r>
            <a:r>
              <a:rPr sz="3200" b="0" spc="-4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b="0" dirty="0">
                <a:solidFill>
                  <a:srgbClr val="7D2F2C"/>
                </a:solidFill>
                <a:latin typeface="Garamond"/>
                <a:cs typeface="Garamond"/>
              </a:rPr>
              <a:t>- </a:t>
            </a:r>
            <a:r>
              <a:rPr sz="3200" b="0" spc="-25" dirty="0">
                <a:solidFill>
                  <a:srgbClr val="7D2F2C"/>
                </a:solidFill>
                <a:latin typeface="Garamond"/>
                <a:cs typeface="Garamond"/>
              </a:rPr>
              <a:t>34 </a:t>
            </a:r>
            <a:r>
              <a:rPr sz="3200" b="0" spc="-10" dirty="0">
                <a:solidFill>
                  <a:srgbClr val="7D2F2C"/>
                </a:solidFill>
                <a:latin typeface="Garamond"/>
                <a:cs typeface="Garamond"/>
              </a:rPr>
              <a:t>U.S.C.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sz="3200" b="0" spc="-10" dirty="0">
                <a:solidFill>
                  <a:srgbClr val="7D2F2C"/>
                </a:solidFill>
                <a:latin typeface="Garamond"/>
                <a:cs typeface="Garamond"/>
              </a:rPr>
              <a:t>12291(A)(10)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7388" y="723900"/>
            <a:ext cx="7498080" cy="5676900"/>
          </a:xfrm>
          <a:custGeom>
            <a:avLst/>
            <a:gdLst/>
            <a:ahLst/>
            <a:cxnLst/>
            <a:rect l="l" t="t" r="r" b="b"/>
            <a:pathLst>
              <a:path w="7498080" h="5676900">
                <a:moveTo>
                  <a:pt x="7498079" y="0"/>
                </a:moveTo>
                <a:lnTo>
                  <a:pt x="0" y="0"/>
                </a:lnTo>
                <a:lnTo>
                  <a:pt x="0" y="5676900"/>
                </a:lnTo>
                <a:lnTo>
                  <a:pt x="7498079" y="5676900"/>
                </a:lnTo>
                <a:lnTo>
                  <a:pt x="7498079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81803" y="2037714"/>
            <a:ext cx="643318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0175">
              <a:lnSpc>
                <a:spcPct val="100000"/>
              </a:lnSpc>
              <a:spcBef>
                <a:spcPts val="105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142875" algn="l"/>
              </a:tabLst>
            </a:pP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term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‘‘dating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violence’’</a:t>
            </a:r>
            <a:r>
              <a:rPr sz="2000" i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means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violence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committed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person—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(A)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social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relationship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romantic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intimate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nature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victim;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(B)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existence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relationship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shall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determined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based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consideration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following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factors: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(i)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length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relationship.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(ii)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type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relationship.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(iii)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frequency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interaction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persons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involved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relationship.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9178" y="6036518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90478" y="6036213"/>
            <a:ext cx="24765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31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" y="2164207"/>
            <a:ext cx="267271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solidFill>
                  <a:srgbClr val="7D2F2C"/>
                </a:solidFill>
                <a:latin typeface="Garamond"/>
                <a:cs typeface="Garamond"/>
              </a:rPr>
              <a:t>DATING </a:t>
            </a:r>
            <a:r>
              <a:rPr sz="3200" b="0" dirty="0">
                <a:solidFill>
                  <a:srgbClr val="7D2F2C"/>
                </a:solidFill>
                <a:latin typeface="Garamond"/>
                <a:cs typeface="Garamond"/>
              </a:rPr>
              <a:t>VIOLENCE</a:t>
            </a:r>
            <a:r>
              <a:rPr sz="3200" b="0" spc="-4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b="0" spc="-50" dirty="0">
                <a:solidFill>
                  <a:srgbClr val="7D2F2C"/>
                </a:solidFill>
                <a:latin typeface="Garamond"/>
                <a:cs typeface="Garamond"/>
              </a:rPr>
              <a:t>- </a:t>
            </a:r>
            <a:r>
              <a:rPr sz="3200" b="0" spc="-10" dirty="0">
                <a:solidFill>
                  <a:srgbClr val="7D2F2C"/>
                </a:solidFill>
                <a:latin typeface="Garamond"/>
                <a:cs typeface="Garamond"/>
              </a:rPr>
              <a:t>CLERY REGULATION ADDITIONS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7388" y="723900"/>
            <a:ext cx="7498080" cy="5676900"/>
          </a:xfrm>
          <a:custGeom>
            <a:avLst/>
            <a:gdLst/>
            <a:ahLst/>
            <a:cxnLst/>
            <a:rect l="l" t="t" r="r" b="b"/>
            <a:pathLst>
              <a:path w="7498080" h="5676900">
                <a:moveTo>
                  <a:pt x="7498079" y="0"/>
                </a:moveTo>
                <a:lnTo>
                  <a:pt x="0" y="0"/>
                </a:lnTo>
                <a:lnTo>
                  <a:pt x="0" y="5676900"/>
                </a:lnTo>
                <a:lnTo>
                  <a:pt x="7498079" y="5676900"/>
                </a:lnTo>
                <a:lnTo>
                  <a:pt x="7498079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94503" y="2510155"/>
            <a:ext cx="4691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539" indent="-130175">
              <a:lnSpc>
                <a:spcPct val="100000"/>
              </a:lnSpc>
              <a:spcBef>
                <a:spcPts val="105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130175" algn="l"/>
              </a:tabLst>
            </a:pP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(ii)</a:t>
            </a:r>
            <a:r>
              <a:rPr sz="20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purposes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definition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9178" y="6036518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90478" y="6036213"/>
            <a:ext cx="24765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32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4503" y="2952369"/>
            <a:ext cx="6259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indent="-457834">
              <a:lnSpc>
                <a:spcPct val="100000"/>
              </a:lnSpc>
              <a:spcBef>
                <a:spcPts val="105"/>
              </a:spcBef>
              <a:buClr>
                <a:srgbClr val="C5AE79"/>
              </a:buClr>
              <a:buSzPct val="90000"/>
              <a:buFont typeface="Cambria"/>
              <a:buChar char="◾"/>
              <a:tabLst>
                <a:tab pos="457200" algn="l"/>
                <a:tab pos="457834" algn="l"/>
              </a:tabLst>
            </a:pP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(A)</a:t>
            </a:r>
            <a:r>
              <a:rPr sz="20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Dating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includes,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limited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to,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4503" y="3257169"/>
            <a:ext cx="6087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physical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abuse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threat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abuse.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94503" y="3699128"/>
            <a:ext cx="6120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834">
              <a:lnSpc>
                <a:spcPct val="100000"/>
              </a:lnSpc>
              <a:spcBef>
                <a:spcPts val="100"/>
              </a:spcBef>
              <a:buClr>
                <a:srgbClr val="C5AE79"/>
              </a:buClr>
              <a:buSzPct val="90000"/>
              <a:buFont typeface="Cambria"/>
              <a:buChar char="◾"/>
              <a:tabLst>
                <a:tab pos="457200" algn="l"/>
                <a:tab pos="457834" algn="l"/>
              </a:tabLst>
            </a:pP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(B)</a:t>
            </a:r>
            <a:r>
              <a:rPr sz="20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Dating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does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acts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covered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4503" y="4003624"/>
            <a:ext cx="48882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under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definition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domestic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violence.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195" y="2407742"/>
            <a:ext cx="28117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7D2F2C"/>
                </a:solidFill>
                <a:latin typeface="Garamond"/>
                <a:cs typeface="Garamond"/>
              </a:rPr>
              <a:t>DOMESTIC </a:t>
            </a:r>
            <a:r>
              <a:rPr sz="3200" dirty="0">
                <a:solidFill>
                  <a:srgbClr val="7D2F2C"/>
                </a:solidFill>
                <a:latin typeface="Garamond"/>
                <a:cs typeface="Garamond"/>
              </a:rPr>
              <a:t>VIOLENCE</a:t>
            </a:r>
            <a:r>
              <a:rPr sz="3200" spc="-4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dirty="0">
                <a:solidFill>
                  <a:srgbClr val="7D2F2C"/>
                </a:solidFill>
                <a:latin typeface="Garamond"/>
                <a:cs typeface="Garamond"/>
              </a:rPr>
              <a:t>- </a:t>
            </a:r>
            <a:r>
              <a:rPr sz="3200" spc="-25" dirty="0">
                <a:solidFill>
                  <a:srgbClr val="7D2F2C"/>
                </a:solidFill>
                <a:latin typeface="Garamond"/>
                <a:cs typeface="Garamond"/>
              </a:rPr>
              <a:t>34 </a:t>
            </a:r>
            <a:r>
              <a:rPr sz="3200" spc="-10" dirty="0">
                <a:solidFill>
                  <a:srgbClr val="7D2F2C"/>
                </a:solidFill>
                <a:latin typeface="Garamond"/>
                <a:cs typeface="Garamond"/>
              </a:rPr>
              <a:t>U.S.C.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solidFill>
                  <a:srgbClr val="7D2F2C"/>
                </a:solidFill>
                <a:latin typeface="Garamond"/>
                <a:cs typeface="Garamond"/>
              </a:rPr>
              <a:t>12291(A)(8)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7388" y="723900"/>
            <a:ext cx="7498080" cy="5676900"/>
          </a:xfrm>
          <a:custGeom>
            <a:avLst/>
            <a:gdLst/>
            <a:ahLst/>
            <a:cxnLst/>
            <a:rect l="l" t="t" r="r" b="b"/>
            <a:pathLst>
              <a:path w="7498080" h="5676900">
                <a:moveTo>
                  <a:pt x="7498079" y="0"/>
                </a:moveTo>
                <a:lnTo>
                  <a:pt x="0" y="0"/>
                </a:lnTo>
                <a:lnTo>
                  <a:pt x="0" y="5676900"/>
                </a:lnTo>
                <a:lnTo>
                  <a:pt x="7498079" y="5676900"/>
                </a:lnTo>
                <a:lnTo>
                  <a:pt x="7498079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1803" y="1221993"/>
            <a:ext cx="5517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 indent="-124460">
              <a:lnSpc>
                <a:spcPct val="100000"/>
              </a:lnSpc>
              <a:spcBef>
                <a:spcPts val="95"/>
              </a:spcBef>
              <a:buClr>
                <a:srgbClr val="C5AE79"/>
              </a:buClr>
              <a:buSzPct val="86842"/>
              <a:buFont typeface="Cambria"/>
              <a:buChar char="◾"/>
              <a:tabLst>
                <a:tab pos="137160" algn="l"/>
              </a:tabLst>
            </a:pPr>
            <a:r>
              <a:rPr sz="19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9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i="1" dirty="0">
                <a:solidFill>
                  <a:srgbClr val="FFFFFF"/>
                </a:solidFill>
                <a:latin typeface="Trebuchet MS"/>
                <a:cs typeface="Trebuchet MS"/>
              </a:rPr>
              <a:t>term</a:t>
            </a:r>
            <a:r>
              <a:rPr sz="19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Trebuchet MS"/>
                <a:cs typeface="Trebuchet MS"/>
              </a:rPr>
              <a:t>‘‘domestic</a:t>
            </a:r>
            <a:r>
              <a:rPr sz="1900" i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Trebuchet MS"/>
                <a:cs typeface="Trebuchet MS"/>
              </a:rPr>
              <a:t>violence’’</a:t>
            </a:r>
            <a:r>
              <a:rPr sz="1900" i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i="1" dirty="0">
                <a:solidFill>
                  <a:srgbClr val="FFFFFF"/>
                </a:solidFill>
                <a:latin typeface="Trebuchet MS"/>
                <a:cs typeface="Trebuchet MS"/>
              </a:rPr>
              <a:t>includes</a:t>
            </a:r>
            <a:r>
              <a:rPr sz="19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i="1" dirty="0">
                <a:solidFill>
                  <a:srgbClr val="FFFFFF"/>
                </a:solidFill>
                <a:latin typeface="Trebuchet MS"/>
                <a:cs typeface="Trebuchet MS"/>
              </a:rPr>
              <a:t>felony</a:t>
            </a:r>
            <a:r>
              <a:rPr sz="19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9178" y="6036518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90478" y="6036213"/>
            <a:ext cx="24765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33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81803" y="1482293"/>
            <a:ext cx="52933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0" i="1" dirty="0">
                <a:solidFill>
                  <a:srgbClr val="FFFFFF"/>
                </a:solidFill>
                <a:latin typeface="Trebuchet MS"/>
                <a:cs typeface="Trebuchet MS"/>
              </a:rPr>
              <a:t>misdemeanor</a:t>
            </a:r>
            <a:r>
              <a:rPr sz="1900" b="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0" i="1" dirty="0">
                <a:solidFill>
                  <a:srgbClr val="FFFFFF"/>
                </a:solidFill>
                <a:latin typeface="Trebuchet MS"/>
                <a:cs typeface="Trebuchet MS"/>
              </a:rPr>
              <a:t>crimes</a:t>
            </a:r>
            <a:r>
              <a:rPr sz="1900" b="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900" b="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0" i="1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1900" b="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0" i="1" dirty="0">
                <a:solidFill>
                  <a:srgbClr val="FFFFFF"/>
                </a:solidFill>
                <a:latin typeface="Trebuchet MS"/>
                <a:cs typeface="Trebuchet MS"/>
              </a:rPr>
              <a:t>committed</a:t>
            </a:r>
            <a:r>
              <a:rPr sz="1900" b="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0" i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900" b="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0" i="1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69900" marR="53340" indent="-457834">
              <a:lnSpc>
                <a:spcPts val="2050"/>
              </a:lnSpc>
              <a:spcBef>
                <a:spcPts val="355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469900" algn="l"/>
                <a:tab pos="470534" algn="l"/>
              </a:tabLst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current</a:t>
            </a:r>
            <a:r>
              <a:rPr spc="-50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former</a:t>
            </a:r>
            <a:r>
              <a:rPr spc="-45" dirty="0"/>
              <a:t> </a:t>
            </a:r>
            <a:r>
              <a:rPr dirty="0"/>
              <a:t>spouse</a:t>
            </a:r>
            <a:r>
              <a:rPr spc="-15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intimate</a:t>
            </a:r>
            <a:r>
              <a:rPr spc="-5" dirty="0"/>
              <a:t> </a:t>
            </a:r>
            <a:r>
              <a:rPr dirty="0"/>
              <a:t>partner</a:t>
            </a:r>
            <a:r>
              <a:rPr spc="-4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5" dirty="0"/>
              <a:t>the</a:t>
            </a:r>
            <a:r>
              <a:rPr i="1" spc="-25" dirty="0"/>
              <a:t> </a:t>
            </a:r>
            <a:r>
              <a:rPr i="1" spc="-10" dirty="0"/>
              <a:t>victim,</a:t>
            </a:r>
          </a:p>
          <a:p>
            <a:pPr marL="469900" indent="-457834">
              <a:lnSpc>
                <a:spcPts val="2165"/>
              </a:lnSpc>
              <a:spcBef>
                <a:spcPts val="800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469900" algn="l"/>
                <a:tab pos="470534" algn="l"/>
              </a:tabLst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person</a:t>
            </a:r>
            <a:r>
              <a:rPr spc="-2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whom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victim</a:t>
            </a:r>
            <a:r>
              <a:rPr spc="-15" dirty="0"/>
              <a:t> </a:t>
            </a:r>
            <a:r>
              <a:rPr dirty="0"/>
              <a:t>shares</a:t>
            </a:r>
            <a:r>
              <a:rPr spc="-1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child</a:t>
            </a:r>
            <a:r>
              <a:rPr spc="-20" dirty="0"/>
              <a:t> </a:t>
            </a:r>
            <a:r>
              <a:rPr spc="-25" dirty="0"/>
              <a:t>in</a:t>
            </a:r>
          </a:p>
          <a:p>
            <a:pPr marL="469900">
              <a:lnSpc>
                <a:spcPts val="2165"/>
              </a:lnSpc>
            </a:pPr>
            <a:r>
              <a:rPr spc="-10" dirty="0"/>
              <a:t>common,</a:t>
            </a:r>
          </a:p>
          <a:p>
            <a:pPr marL="469900" marR="144780" indent="-457834">
              <a:lnSpc>
                <a:spcPts val="2050"/>
              </a:lnSpc>
              <a:spcBef>
                <a:spcPts val="1090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469900" algn="l"/>
                <a:tab pos="470534" algn="l"/>
              </a:tabLst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person</a:t>
            </a:r>
            <a:r>
              <a:rPr spc="-25" dirty="0"/>
              <a:t> </a:t>
            </a:r>
            <a:r>
              <a:rPr dirty="0"/>
              <a:t>who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cohabitating</a:t>
            </a:r>
            <a:r>
              <a:rPr spc="-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spc="-10" dirty="0"/>
              <a:t>cohabitated</a:t>
            </a:r>
            <a:r>
              <a:rPr i="1" spc="-10" dirty="0"/>
              <a:t> </a:t>
            </a:r>
            <a:r>
              <a:rPr i="1" dirty="0"/>
              <a:t>with</a:t>
            </a:r>
            <a:r>
              <a:rPr i="1" spc="-30" dirty="0"/>
              <a:t> </a:t>
            </a:r>
            <a:r>
              <a:rPr i="1" dirty="0"/>
              <a:t>the</a:t>
            </a:r>
            <a:r>
              <a:rPr i="1" spc="-35" dirty="0"/>
              <a:t> </a:t>
            </a:r>
            <a:r>
              <a:rPr i="1" dirty="0"/>
              <a:t>victim</a:t>
            </a:r>
            <a:r>
              <a:rPr i="1" spc="-15" dirty="0"/>
              <a:t> </a:t>
            </a:r>
            <a:r>
              <a:rPr i="1" dirty="0"/>
              <a:t>as</a:t>
            </a:r>
            <a:r>
              <a:rPr i="1" spc="-40" dirty="0"/>
              <a:t> </a:t>
            </a:r>
            <a:r>
              <a:rPr i="1" dirty="0"/>
              <a:t>a</a:t>
            </a:r>
            <a:r>
              <a:rPr i="1" spc="-45" dirty="0"/>
              <a:t> </a:t>
            </a:r>
            <a:r>
              <a:rPr i="1" dirty="0"/>
              <a:t>spouse</a:t>
            </a:r>
            <a:r>
              <a:rPr i="1" spc="-10" dirty="0"/>
              <a:t> </a:t>
            </a:r>
            <a:r>
              <a:rPr i="1" dirty="0"/>
              <a:t>or</a:t>
            </a:r>
            <a:r>
              <a:rPr i="1" spc="-40" dirty="0"/>
              <a:t> </a:t>
            </a:r>
            <a:r>
              <a:rPr i="1" dirty="0"/>
              <a:t>intimate</a:t>
            </a:r>
            <a:r>
              <a:rPr i="1" spc="5" dirty="0"/>
              <a:t> </a:t>
            </a:r>
            <a:r>
              <a:rPr i="1" spc="-10" dirty="0"/>
              <a:t>partner,</a:t>
            </a:r>
          </a:p>
          <a:p>
            <a:pPr marL="469900" marR="231775" indent="-457834">
              <a:lnSpc>
                <a:spcPct val="90100"/>
              </a:lnSpc>
              <a:spcBef>
                <a:spcPts val="1025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469900" algn="l"/>
                <a:tab pos="470534" algn="l"/>
              </a:tabLst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person</a:t>
            </a:r>
            <a:r>
              <a:rPr spc="-35" dirty="0"/>
              <a:t> </a:t>
            </a:r>
            <a:r>
              <a:rPr dirty="0"/>
              <a:t>similarly</a:t>
            </a:r>
            <a:r>
              <a:rPr spc="-15" dirty="0"/>
              <a:t> </a:t>
            </a:r>
            <a:r>
              <a:rPr dirty="0"/>
              <a:t>situated</a:t>
            </a:r>
            <a:r>
              <a:rPr spc="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spouse</a:t>
            </a:r>
            <a:r>
              <a:rPr spc="-1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victim</a:t>
            </a:r>
            <a:r>
              <a:rPr i="1" spc="-10" dirty="0"/>
              <a:t> </a:t>
            </a:r>
            <a:r>
              <a:rPr i="1" dirty="0"/>
              <a:t>under</a:t>
            </a:r>
            <a:r>
              <a:rPr i="1" spc="-50" dirty="0"/>
              <a:t> </a:t>
            </a:r>
            <a:r>
              <a:rPr i="1" dirty="0"/>
              <a:t>the</a:t>
            </a:r>
            <a:r>
              <a:rPr i="1" spc="-40" dirty="0"/>
              <a:t> </a:t>
            </a:r>
            <a:r>
              <a:rPr i="1" dirty="0"/>
              <a:t>domestic</a:t>
            </a:r>
            <a:r>
              <a:rPr i="1" spc="-10" dirty="0"/>
              <a:t> </a:t>
            </a:r>
            <a:r>
              <a:rPr i="1" dirty="0"/>
              <a:t>or</a:t>
            </a:r>
            <a:r>
              <a:rPr i="1" spc="-50" dirty="0"/>
              <a:t> </a:t>
            </a:r>
            <a:r>
              <a:rPr i="1" dirty="0"/>
              <a:t>family</a:t>
            </a:r>
            <a:r>
              <a:rPr i="1" spc="-35" dirty="0"/>
              <a:t> </a:t>
            </a:r>
            <a:r>
              <a:rPr i="1" dirty="0"/>
              <a:t>violence</a:t>
            </a:r>
            <a:r>
              <a:rPr i="1" spc="-30" dirty="0"/>
              <a:t> </a:t>
            </a:r>
            <a:r>
              <a:rPr i="1" dirty="0"/>
              <a:t>laws</a:t>
            </a:r>
            <a:r>
              <a:rPr i="1" spc="-40" dirty="0"/>
              <a:t> </a:t>
            </a:r>
            <a:r>
              <a:rPr i="1" dirty="0"/>
              <a:t>of</a:t>
            </a:r>
            <a:r>
              <a:rPr i="1" spc="-45" dirty="0"/>
              <a:t> </a:t>
            </a:r>
            <a:r>
              <a:rPr i="1" spc="-25" dirty="0"/>
              <a:t>the </a:t>
            </a:r>
            <a:r>
              <a:rPr i="1" dirty="0"/>
              <a:t>jurisdiction</a:t>
            </a:r>
            <a:r>
              <a:rPr i="1" spc="-40" dirty="0"/>
              <a:t> </a:t>
            </a:r>
            <a:r>
              <a:rPr i="1" dirty="0"/>
              <a:t>receiving</a:t>
            </a:r>
            <a:r>
              <a:rPr i="1" spc="-70" dirty="0"/>
              <a:t> </a:t>
            </a:r>
            <a:r>
              <a:rPr i="1" dirty="0"/>
              <a:t>grant</a:t>
            </a:r>
            <a:r>
              <a:rPr i="1" spc="-85" dirty="0"/>
              <a:t> </a:t>
            </a:r>
            <a:r>
              <a:rPr i="1" dirty="0"/>
              <a:t>monies,</a:t>
            </a:r>
            <a:r>
              <a:rPr i="1" spc="-55" dirty="0"/>
              <a:t> </a:t>
            </a:r>
            <a:r>
              <a:rPr i="1" spc="-25" dirty="0"/>
              <a:t>or</a:t>
            </a:r>
          </a:p>
          <a:p>
            <a:pPr marL="469900" marR="5080" indent="-457834">
              <a:lnSpc>
                <a:spcPts val="2050"/>
              </a:lnSpc>
              <a:spcBef>
                <a:spcPts val="1090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469900" algn="l"/>
                <a:tab pos="470534" algn="l"/>
              </a:tabLst>
            </a:pPr>
            <a:r>
              <a:rPr dirty="0"/>
              <a:t>any</a:t>
            </a:r>
            <a:r>
              <a:rPr spc="-50" dirty="0"/>
              <a:t> </a:t>
            </a:r>
            <a:r>
              <a:rPr dirty="0"/>
              <a:t>other</a:t>
            </a:r>
            <a:r>
              <a:rPr spc="-45" dirty="0"/>
              <a:t> </a:t>
            </a:r>
            <a:r>
              <a:rPr dirty="0"/>
              <a:t>person</a:t>
            </a:r>
            <a:r>
              <a:rPr spc="-35" dirty="0"/>
              <a:t> </a:t>
            </a:r>
            <a:r>
              <a:rPr dirty="0"/>
              <a:t>against</a:t>
            </a:r>
            <a:r>
              <a:rPr spc="-20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dirty="0"/>
              <a:t>adult</a:t>
            </a:r>
            <a:r>
              <a:rPr spc="-40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youth</a:t>
            </a:r>
            <a:r>
              <a:rPr spc="-40" dirty="0"/>
              <a:t> </a:t>
            </a:r>
            <a:r>
              <a:rPr dirty="0"/>
              <a:t>victim</a:t>
            </a:r>
            <a:r>
              <a:rPr spc="-40" dirty="0"/>
              <a:t> </a:t>
            </a:r>
            <a:r>
              <a:rPr spc="-25" dirty="0"/>
              <a:t>who</a:t>
            </a:r>
            <a:r>
              <a:rPr i="1" spc="-25" dirty="0"/>
              <a:t> </a:t>
            </a:r>
            <a:r>
              <a:rPr i="1" dirty="0"/>
              <a:t>is</a:t>
            </a:r>
            <a:r>
              <a:rPr i="1" spc="-60" dirty="0"/>
              <a:t> </a:t>
            </a:r>
            <a:r>
              <a:rPr i="1" dirty="0"/>
              <a:t>protected</a:t>
            </a:r>
            <a:r>
              <a:rPr i="1" spc="-25" dirty="0"/>
              <a:t> </a:t>
            </a:r>
            <a:r>
              <a:rPr i="1" dirty="0"/>
              <a:t>from</a:t>
            </a:r>
            <a:r>
              <a:rPr i="1" spc="-70" dirty="0"/>
              <a:t> </a:t>
            </a:r>
            <a:r>
              <a:rPr i="1" dirty="0"/>
              <a:t>that</a:t>
            </a:r>
            <a:r>
              <a:rPr i="1" spc="-50" dirty="0"/>
              <a:t> </a:t>
            </a:r>
            <a:r>
              <a:rPr i="1" spc="-10" dirty="0"/>
              <a:t>person’s</a:t>
            </a:r>
            <a:r>
              <a:rPr i="1" spc="-40" dirty="0"/>
              <a:t> </a:t>
            </a:r>
            <a:r>
              <a:rPr i="1" dirty="0"/>
              <a:t>acts</a:t>
            </a:r>
            <a:r>
              <a:rPr i="1" spc="-45" dirty="0"/>
              <a:t> </a:t>
            </a:r>
            <a:r>
              <a:rPr i="1" dirty="0"/>
              <a:t>under</a:t>
            </a:r>
            <a:r>
              <a:rPr i="1" spc="-60" dirty="0"/>
              <a:t> </a:t>
            </a:r>
            <a:r>
              <a:rPr i="1" spc="-25" dirty="0"/>
              <a:t>the </a:t>
            </a:r>
            <a:r>
              <a:rPr i="1" dirty="0"/>
              <a:t>domestic</a:t>
            </a:r>
            <a:r>
              <a:rPr i="1" spc="-15" dirty="0"/>
              <a:t> </a:t>
            </a:r>
            <a:r>
              <a:rPr i="1" dirty="0"/>
              <a:t>or</a:t>
            </a:r>
            <a:r>
              <a:rPr i="1" spc="-50" dirty="0"/>
              <a:t> </a:t>
            </a:r>
            <a:r>
              <a:rPr i="1" dirty="0"/>
              <a:t>family</a:t>
            </a:r>
            <a:r>
              <a:rPr i="1" spc="-35" dirty="0"/>
              <a:t> </a:t>
            </a:r>
            <a:r>
              <a:rPr i="1" dirty="0"/>
              <a:t>violence</a:t>
            </a:r>
            <a:r>
              <a:rPr i="1" spc="-30" dirty="0"/>
              <a:t> </a:t>
            </a:r>
            <a:r>
              <a:rPr i="1" dirty="0"/>
              <a:t>laws</a:t>
            </a:r>
            <a:r>
              <a:rPr i="1" spc="-45" dirty="0"/>
              <a:t> </a:t>
            </a:r>
            <a:r>
              <a:rPr i="1" dirty="0"/>
              <a:t>of</a:t>
            </a:r>
            <a:r>
              <a:rPr i="1" spc="-50" dirty="0"/>
              <a:t> </a:t>
            </a:r>
            <a:r>
              <a:rPr i="1" dirty="0"/>
              <a:t>the</a:t>
            </a:r>
            <a:r>
              <a:rPr i="1" spc="-50" dirty="0"/>
              <a:t> </a:t>
            </a:r>
            <a:r>
              <a:rPr i="1" spc="-10" dirty="0"/>
              <a:t>jurisdiction.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8257" y="2430907"/>
            <a:ext cx="2291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FFFFFF"/>
                </a:solidFill>
                <a:latin typeface="Garamond"/>
                <a:cs typeface="Garamond"/>
              </a:rPr>
              <a:t>STALKING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600" y="5212460"/>
            <a:ext cx="30486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25" dirty="0">
                <a:solidFill>
                  <a:srgbClr val="BC4742"/>
                </a:solidFill>
                <a:latin typeface="Trebuchet MS"/>
                <a:cs typeface="Trebuchet MS"/>
              </a:rPr>
              <a:t>“STALKING”</a:t>
            </a:r>
            <a:r>
              <a:rPr sz="2000" i="1" spc="-110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BC4742"/>
                </a:solidFill>
                <a:latin typeface="Trebuchet MS"/>
                <a:cs typeface="Trebuchet MS"/>
              </a:rPr>
              <a:t>AS</a:t>
            </a:r>
            <a:r>
              <a:rPr sz="2000" i="1" spc="-1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BC4742"/>
                </a:solidFill>
                <a:latin typeface="Trebuchet MS"/>
                <a:cs typeface="Trebuchet MS"/>
              </a:rPr>
              <a:t>DEFINED </a:t>
            </a:r>
            <a:r>
              <a:rPr sz="2000" i="1" spc="-25" dirty="0">
                <a:solidFill>
                  <a:srgbClr val="BC4742"/>
                </a:solidFill>
                <a:latin typeface="Trebuchet MS"/>
                <a:cs typeface="Trebuchet MS"/>
              </a:rPr>
              <a:t>IN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BC4742"/>
                </a:solidFill>
                <a:latin typeface="Trebuchet MS"/>
                <a:cs typeface="Trebuchet MS"/>
              </a:rPr>
              <a:t>34</a:t>
            </a:r>
            <a:r>
              <a:rPr sz="2000" i="1" spc="-30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BC4742"/>
                </a:solidFill>
                <a:latin typeface="Trebuchet MS"/>
                <a:cs typeface="Trebuchet MS"/>
              </a:rPr>
              <a:t>U.S.C.</a:t>
            </a:r>
            <a:r>
              <a:rPr sz="2000" i="1" spc="-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BC4742"/>
                </a:solidFill>
                <a:latin typeface="Trebuchet MS"/>
                <a:cs typeface="Trebuchet MS"/>
              </a:rPr>
              <a:t>12291(A)(30)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8555" y="457200"/>
            <a:ext cx="3511550" cy="91440"/>
          </a:xfrm>
          <a:custGeom>
            <a:avLst/>
            <a:gdLst/>
            <a:ahLst/>
            <a:cxnLst/>
            <a:rect l="l" t="t" r="r" b="b"/>
            <a:pathLst>
              <a:path w="3511550" h="91440">
                <a:moveTo>
                  <a:pt x="3511296" y="0"/>
                </a:moveTo>
                <a:lnTo>
                  <a:pt x="0" y="0"/>
                </a:lnTo>
                <a:lnTo>
                  <a:pt x="0" y="91439"/>
                </a:lnTo>
                <a:lnTo>
                  <a:pt x="3511296" y="91439"/>
                </a:lnTo>
                <a:lnTo>
                  <a:pt x="3511296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4296" y="457200"/>
            <a:ext cx="7086473" cy="58994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9993" y="6500571"/>
            <a:ext cx="262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2023</a:t>
            </a:r>
            <a:r>
              <a:rPr sz="900" spc="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NACCOP</a:t>
            </a:r>
            <a:r>
              <a:rPr sz="900" spc="-20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2ND</a:t>
            </a:r>
            <a:r>
              <a:rPr sz="900" spc="-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ANNUAL</a:t>
            </a:r>
            <a:r>
              <a:rPr sz="900" spc="-2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BC4742"/>
                </a:solidFill>
                <a:latin typeface="Trebuchet MS"/>
                <a:cs typeface="Trebuchet MS"/>
              </a:rPr>
              <a:t>MID-YEAR</a:t>
            </a:r>
            <a:r>
              <a:rPr sz="900" spc="-15" dirty="0">
                <a:solidFill>
                  <a:srgbClr val="BC474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BC4742"/>
                </a:solidFill>
                <a:latin typeface="Trebuchet MS"/>
                <a:cs typeface="Trebuchet MS"/>
              </a:rPr>
              <a:t>CONFERENCE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53038" y="6500571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C4742"/>
                </a:solidFill>
                <a:latin typeface="Trebuchet MS"/>
                <a:cs typeface="Trebuchet MS"/>
              </a:rPr>
              <a:t>34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195" y="2652141"/>
            <a:ext cx="275018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7D2F2C"/>
                </a:solidFill>
                <a:latin typeface="Garamond"/>
                <a:cs typeface="Garamond"/>
              </a:rPr>
              <a:t>STALKING</a:t>
            </a:r>
            <a:r>
              <a:rPr sz="3200" b="0" spc="-80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b="0" dirty="0">
                <a:solidFill>
                  <a:srgbClr val="7D2F2C"/>
                </a:solidFill>
                <a:latin typeface="Garamond"/>
                <a:cs typeface="Garamond"/>
              </a:rPr>
              <a:t>-</a:t>
            </a:r>
            <a:r>
              <a:rPr sz="3200" b="0" spc="-55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b="0" spc="-25" dirty="0">
                <a:solidFill>
                  <a:srgbClr val="7D2F2C"/>
                </a:solidFill>
                <a:latin typeface="Garamond"/>
                <a:cs typeface="Garamond"/>
              </a:rPr>
              <a:t>34 </a:t>
            </a:r>
            <a:r>
              <a:rPr sz="3200" b="0" spc="-10" dirty="0">
                <a:solidFill>
                  <a:srgbClr val="7D2F2C"/>
                </a:solidFill>
                <a:latin typeface="Garamond"/>
                <a:cs typeface="Garamond"/>
              </a:rPr>
              <a:t>U.S.C.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sz="3200" b="0" spc="-10" dirty="0">
                <a:solidFill>
                  <a:srgbClr val="7D2F2C"/>
                </a:solidFill>
                <a:latin typeface="Garamond"/>
                <a:cs typeface="Garamond"/>
              </a:rPr>
              <a:t>12291(A)(30)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47388" y="723900"/>
            <a:ext cx="7498080" cy="5676900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546735" marR="675640" indent="130810">
              <a:lnSpc>
                <a:spcPct val="100000"/>
              </a:lnSpc>
              <a:buClr>
                <a:srgbClr val="C5AE79"/>
              </a:buClr>
              <a:buSzPct val="85000"/>
              <a:buFont typeface="Cambria"/>
              <a:buChar char="◾"/>
              <a:tabLst>
                <a:tab pos="677545" algn="l"/>
              </a:tabLst>
            </a:pP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Engaging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 course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conduct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directed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specific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person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would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cause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reasonable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person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to—</a:t>
            </a:r>
            <a:endParaRPr sz="2000">
              <a:latin typeface="Trebuchet MS"/>
              <a:cs typeface="Trebuchet MS"/>
            </a:endParaRPr>
          </a:p>
          <a:p>
            <a:pPr marL="889635" indent="-342900">
              <a:lnSpc>
                <a:spcPct val="100000"/>
              </a:lnSpc>
              <a:spcBef>
                <a:spcPts val="1080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889635" algn="l"/>
                <a:tab pos="890269" algn="l"/>
              </a:tabLst>
            </a:pP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Fear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person’s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safety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safety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others;</a:t>
            </a:r>
            <a:endParaRPr sz="2000">
              <a:latin typeface="Trebuchet MS"/>
              <a:cs typeface="Trebuchet MS"/>
            </a:endParaRPr>
          </a:p>
          <a:p>
            <a:pPr marL="890269">
              <a:lnSpc>
                <a:spcPct val="100000"/>
              </a:lnSpc>
            </a:pP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endParaRPr sz="2000">
              <a:latin typeface="Trebuchet MS"/>
              <a:cs typeface="Trebuchet MS"/>
            </a:endParaRPr>
          </a:p>
          <a:p>
            <a:pPr marL="889635" indent="-342900">
              <a:lnSpc>
                <a:spcPct val="100000"/>
              </a:lnSpc>
              <a:spcBef>
                <a:spcPts val="1080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889635" algn="l"/>
                <a:tab pos="890269" algn="l"/>
              </a:tabLst>
            </a:pP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Suffer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substantial</a:t>
            </a: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emotional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distress.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9178" y="6036518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90478" y="6036213"/>
            <a:ext cx="24765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35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195" y="2407742"/>
            <a:ext cx="26720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7D2F2C"/>
                </a:solidFill>
                <a:latin typeface="Garamond"/>
                <a:cs typeface="Garamond"/>
              </a:rPr>
              <a:t>STALKING</a:t>
            </a:r>
            <a:r>
              <a:rPr sz="3200" spc="-155" dirty="0">
                <a:solidFill>
                  <a:srgbClr val="7D2F2C"/>
                </a:solidFill>
                <a:latin typeface="Garamond"/>
                <a:cs typeface="Garamond"/>
              </a:rPr>
              <a:t> </a:t>
            </a:r>
            <a:r>
              <a:rPr sz="3200" spc="-50" dirty="0">
                <a:solidFill>
                  <a:srgbClr val="7D2F2C"/>
                </a:solidFill>
                <a:latin typeface="Garamond"/>
                <a:cs typeface="Garamond"/>
              </a:rPr>
              <a:t>- </a:t>
            </a:r>
            <a:r>
              <a:rPr sz="3200" spc="-10" dirty="0">
                <a:solidFill>
                  <a:srgbClr val="7D2F2C"/>
                </a:solidFill>
                <a:latin typeface="Garamond"/>
                <a:cs typeface="Garamond"/>
              </a:rPr>
              <a:t>CLERY </a:t>
            </a:r>
            <a:r>
              <a:rPr sz="3200" spc="-20" dirty="0">
                <a:solidFill>
                  <a:srgbClr val="7D2F2C"/>
                </a:solidFill>
                <a:latin typeface="Garamond"/>
                <a:cs typeface="Garamond"/>
              </a:rPr>
              <a:t>REGULATION </a:t>
            </a:r>
            <a:r>
              <a:rPr sz="3200" spc="-10" dirty="0">
                <a:solidFill>
                  <a:srgbClr val="7D2F2C"/>
                </a:solidFill>
                <a:latin typeface="Garamond"/>
                <a:cs typeface="Garamond"/>
              </a:rPr>
              <a:t>ADDITIONS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7388" y="723900"/>
            <a:ext cx="7498080" cy="5676900"/>
          </a:xfrm>
          <a:custGeom>
            <a:avLst/>
            <a:gdLst/>
            <a:ahLst/>
            <a:cxnLst/>
            <a:rect l="l" t="t" r="r" b="b"/>
            <a:pathLst>
              <a:path w="7498080" h="5676900">
                <a:moveTo>
                  <a:pt x="7498079" y="0"/>
                </a:moveTo>
                <a:lnTo>
                  <a:pt x="0" y="0"/>
                </a:lnTo>
                <a:lnTo>
                  <a:pt x="0" y="5676900"/>
                </a:lnTo>
                <a:lnTo>
                  <a:pt x="7498079" y="5676900"/>
                </a:lnTo>
                <a:lnTo>
                  <a:pt x="7498079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1803" y="1009674"/>
            <a:ext cx="6389370" cy="46901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42240" indent="-130175">
              <a:lnSpc>
                <a:spcPct val="100000"/>
              </a:lnSpc>
              <a:spcBef>
                <a:spcPts val="935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142875" algn="l"/>
              </a:tabLst>
            </a:pP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(ii)</a:t>
            </a:r>
            <a:r>
              <a:rPr sz="20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purposes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definition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2000">
              <a:latin typeface="Trebuchet MS"/>
              <a:cs typeface="Trebuchet MS"/>
            </a:endParaRPr>
          </a:p>
          <a:p>
            <a:pPr marL="469900" marR="5080" lvl="1" indent="130810">
              <a:lnSpc>
                <a:spcPct val="90000"/>
              </a:lnSpc>
              <a:spcBef>
                <a:spcPts val="1080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600710" algn="l"/>
              </a:tabLst>
            </a:pP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(A)</a:t>
            </a:r>
            <a:r>
              <a:rPr sz="20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Course</a:t>
            </a:r>
            <a:r>
              <a:rPr sz="20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conduct</a:t>
            </a:r>
            <a:r>
              <a:rPr sz="20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means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acts,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including,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limited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to,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acts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stalker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directly,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indirectly,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third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parties,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action,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method,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device,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means,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follows,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monitors,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observes,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surveils,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threatens,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communicates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person,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interferes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person's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property.</a:t>
            </a:r>
            <a:endParaRPr sz="2000">
              <a:latin typeface="Trebuchet MS"/>
              <a:cs typeface="Trebuchet MS"/>
            </a:endParaRPr>
          </a:p>
          <a:p>
            <a:pPr marL="469900" marR="774700" lvl="1" indent="130175" algn="just">
              <a:lnSpc>
                <a:spcPct val="90100"/>
              </a:lnSpc>
              <a:spcBef>
                <a:spcPts val="1075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600075" algn="l"/>
              </a:tabLst>
            </a:pP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(B)</a:t>
            </a:r>
            <a:r>
              <a:rPr sz="20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Reasonable</a:t>
            </a:r>
            <a:r>
              <a:rPr sz="20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person</a:t>
            </a:r>
            <a:r>
              <a:rPr sz="20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means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 reasonable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person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under</a:t>
            </a:r>
            <a:r>
              <a:rPr sz="20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similar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circumstances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similar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identities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victim.</a:t>
            </a:r>
            <a:endParaRPr sz="2000">
              <a:latin typeface="Trebuchet MS"/>
              <a:cs typeface="Trebuchet MS"/>
            </a:endParaRPr>
          </a:p>
          <a:p>
            <a:pPr marL="469900" marR="151130" lvl="1" indent="130175">
              <a:lnSpc>
                <a:spcPct val="90000"/>
              </a:lnSpc>
              <a:spcBef>
                <a:spcPts val="1080"/>
              </a:spcBef>
              <a:buClr>
                <a:srgbClr val="C5AE79"/>
              </a:buClr>
              <a:buSzPct val="85000"/>
              <a:buFont typeface="Cambria"/>
              <a:buChar char="◾"/>
              <a:tabLst>
                <a:tab pos="600075" algn="l"/>
              </a:tabLst>
            </a:pP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(C)</a:t>
            </a:r>
            <a:r>
              <a:rPr sz="20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Substantial</a:t>
            </a:r>
            <a:r>
              <a:rPr sz="2000" b="1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emotional</a:t>
            </a:r>
            <a:r>
              <a:rPr sz="20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Trebuchet MS"/>
                <a:cs typeface="Trebuchet MS"/>
              </a:rPr>
              <a:t>distress</a:t>
            </a:r>
            <a:r>
              <a:rPr sz="20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means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significant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mental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suffering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anguish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may,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does</a:t>
            </a:r>
            <a:r>
              <a:rPr sz="20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necessarily,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require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sz="2000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other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professional</a:t>
            </a:r>
            <a:r>
              <a:rPr sz="200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treatment</a:t>
            </a:r>
            <a:r>
              <a:rPr sz="20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counseling.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9178" y="6036518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90478" y="6036213"/>
            <a:ext cx="24765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36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Title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IX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Jurisdiction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Person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7491" y="2601467"/>
            <a:ext cx="11036300" cy="1281430"/>
            <a:chOff x="507491" y="2601467"/>
            <a:chExt cx="11036300" cy="12814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1" y="2601467"/>
              <a:ext cx="11036046" cy="1280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487" y="2875787"/>
              <a:ext cx="782574" cy="78257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07491" y="4197096"/>
            <a:ext cx="11036300" cy="1281430"/>
            <a:chOff x="507491" y="4197096"/>
            <a:chExt cx="11036300" cy="12814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1" y="4197096"/>
              <a:ext cx="11036046" cy="12809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487" y="4471416"/>
              <a:ext cx="782574" cy="78257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08961" y="2727705"/>
            <a:ext cx="9302750" cy="24434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343535">
              <a:lnSpc>
                <a:spcPts val="2560"/>
              </a:lnSpc>
              <a:spcBef>
                <a:spcPts val="245"/>
              </a:spcBef>
            </a:pPr>
            <a:r>
              <a:rPr sz="2200" i="1" dirty="0">
                <a:latin typeface="Trebuchet MS"/>
                <a:cs typeface="Trebuchet MS"/>
              </a:rPr>
              <a:t>At</a:t>
            </a:r>
            <a:r>
              <a:rPr sz="2200" i="1" spc="-7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the</a:t>
            </a:r>
            <a:r>
              <a:rPr sz="2200" i="1" spc="-6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time</a:t>
            </a:r>
            <a:r>
              <a:rPr sz="2200" i="1" spc="-6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of</a:t>
            </a:r>
            <a:r>
              <a:rPr sz="2200" i="1" spc="-6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filing</a:t>
            </a:r>
            <a:r>
              <a:rPr sz="2200" i="1" spc="-4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a</a:t>
            </a:r>
            <a:r>
              <a:rPr sz="2200" i="1" spc="-7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formal</a:t>
            </a:r>
            <a:r>
              <a:rPr sz="2200" i="1" spc="-5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complaint…the</a:t>
            </a:r>
            <a:r>
              <a:rPr sz="2200" i="1" spc="-4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complainant</a:t>
            </a:r>
            <a:r>
              <a:rPr sz="2200" i="1" spc="-4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must</a:t>
            </a:r>
            <a:r>
              <a:rPr sz="2200" i="1" spc="-60" dirty="0">
                <a:latin typeface="Trebuchet MS"/>
                <a:cs typeface="Trebuchet MS"/>
              </a:rPr>
              <a:t> </a:t>
            </a:r>
            <a:r>
              <a:rPr sz="2200" i="1" spc="-25" dirty="0">
                <a:latin typeface="Trebuchet MS"/>
                <a:cs typeface="Trebuchet MS"/>
              </a:rPr>
              <a:t>be </a:t>
            </a:r>
            <a:r>
              <a:rPr sz="2200" i="1" dirty="0">
                <a:latin typeface="Trebuchet MS"/>
                <a:cs typeface="Trebuchet MS"/>
              </a:rPr>
              <a:t>participating</a:t>
            </a:r>
            <a:r>
              <a:rPr sz="2200" i="1" spc="-5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in</a:t>
            </a:r>
            <a:r>
              <a:rPr sz="2200" i="1" spc="-8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or</a:t>
            </a:r>
            <a:r>
              <a:rPr sz="2200" i="1" spc="-8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attempting</a:t>
            </a:r>
            <a:r>
              <a:rPr sz="2200" i="1" spc="-6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to</a:t>
            </a:r>
            <a:r>
              <a:rPr sz="2200" i="1" spc="-7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participate</a:t>
            </a:r>
            <a:r>
              <a:rPr sz="2200" i="1" spc="-6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in</a:t>
            </a:r>
            <a:r>
              <a:rPr sz="2200" i="1" spc="-7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the</a:t>
            </a:r>
            <a:r>
              <a:rPr sz="2200" i="1" spc="-7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education</a:t>
            </a:r>
            <a:r>
              <a:rPr sz="2200" i="1" spc="-70" dirty="0">
                <a:latin typeface="Trebuchet MS"/>
                <a:cs typeface="Trebuchet MS"/>
              </a:rPr>
              <a:t> </a:t>
            </a:r>
            <a:r>
              <a:rPr sz="2200" i="1" spc="-10" dirty="0">
                <a:latin typeface="Trebuchet MS"/>
                <a:cs typeface="Trebuchet MS"/>
              </a:rPr>
              <a:t>program </a:t>
            </a:r>
            <a:r>
              <a:rPr sz="2200" i="1" dirty="0">
                <a:latin typeface="Trebuchet MS"/>
                <a:cs typeface="Trebuchet MS"/>
              </a:rPr>
              <a:t>or</a:t>
            </a:r>
            <a:r>
              <a:rPr sz="2200" i="1" spc="-85" dirty="0">
                <a:latin typeface="Trebuchet MS"/>
                <a:cs typeface="Trebuchet MS"/>
              </a:rPr>
              <a:t> </a:t>
            </a:r>
            <a:r>
              <a:rPr sz="2200" i="1" spc="-25" dirty="0">
                <a:latin typeface="Trebuchet MS"/>
                <a:cs typeface="Trebuchet MS"/>
              </a:rPr>
              <a:t>activity.”</a:t>
            </a:r>
            <a:r>
              <a:rPr sz="2200" i="1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(§106.30(a))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ts val="2560"/>
              </a:lnSpc>
            </a:pPr>
            <a:r>
              <a:rPr sz="2200" i="1" dirty="0">
                <a:latin typeface="Trebuchet MS"/>
                <a:cs typeface="Trebuchet MS"/>
              </a:rPr>
              <a:t>The</a:t>
            </a:r>
            <a:r>
              <a:rPr sz="2200" i="1" spc="-8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recipient</a:t>
            </a:r>
            <a:r>
              <a:rPr sz="2200" i="1" spc="-6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exercised</a:t>
            </a:r>
            <a:r>
              <a:rPr sz="2200" i="1" spc="-5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substantial</a:t>
            </a:r>
            <a:r>
              <a:rPr sz="2200" i="1" spc="-7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control</a:t>
            </a:r>
            <a:r>
              <a:rPr sz="2200" i="1" spc="-6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over</a:t>
            </a:r>
            <a:r>
              <a:rPr sz="2200" i="1" spc="-8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both</a:t>
            </a:r>
            <a:r>
              <a:rPr sz="2200" i="1" spc="-7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the</a:t>
            </a:r>
            <a:r>
              <a:rPr sz="2200" i="1" spc="-7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respondent</a:t>
            </a:r>
            <a:r>
              <a:rPr sz="2200" i="1" spc="-70" dirty="0">
                <a:latin typeface="Trebuchet MS"/>
                <a:cs typeface="Trebuchet MS"/>
              </a:rPr>
              <a:t> </a:t>
            </a:r>
            <a:r>
              <a:rPr sz="2200" i="1" spc="-25" dirty="0">
                <a:latin typeface="Trebuchet MS"/>
                <a:cs typeface="Trebuchet MS"/>
              </a:rPr>
              <a:t>and </a:t>
            </a:r>
            <a:r>
              <a:rPr sz="2200" i="1" dirty="0">
                <a:latin typeface="Trebuchet MS"/>
                <a:cs typeface="Trebuchet MS"/>
              </a:rPr>
              <a:t>the</a:t>
            </a:r>
            <a:r>
              <a:rPr sz="2200" i="1" spc="-6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context</a:t>
            </a:r>
            <a:r>
              <a:rPr sz="2200" i="1" spc="-6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in</a:t>
            </a:r>
            <a:r>
              <a:rPr sz="2200" i="1" spc="-6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which</a:t>
            </a:r>
            <a:r>
              <a:rPr sz="2200" i="1" spc="-7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the</a:t>
            </a:r>
            <a:r>
              <a:rPr sz="2200" i="1" spc="-6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sexual</a:t>
            </a:r>
            <a:r>
              <a:rPr sz="2200" i="1" spc="-5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harassment</a:t>
            </a:r>
            <a:r>
              <a:rPr sz="2200" i="1" spc="-35" dirty="0">
                <a:latin typeface="Trebuchet MS"/>
                <a:cs typeface="Trebuchet MS"/>
              </a:rPr>
              <a:t> </a:t>
            </a:r>
            <a:r>
              <a:rPr sz="2200" i="1" spc="-10" dirty="0">
                <a:latin typeface="Trebuchet MS"/>
                <a:cs typeface="Trebuchet MS"/>
              </a:rPr>
              <a:t>occurs.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“Attempting</a:t>
            </a:r>
            <a:r>
              <a:rPr spc="-1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Participate”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2474467"/>
            <a:ext cx="10570845" cy="3070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26364" indent="-342265">
              <a:lnSpc>
                <a:spcPct val="100000"/>
              </a:lnSpc>
              <a:spcBef>
                <a:spcPts val="95"/>
              </a:spcBef>
              <a:buClr>
                <a:srgbClr val="C5AE79"/>
              </a:buClr>
              <a:buSzPct val="91071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withdrawn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due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alleged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harassment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desire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re-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enroll</a:t>
            </a:r>
            <a:endParaRPr sz="2800">
              <a:latin typeface="Trebuchet MS"/>
              <a:cs typeface="Trebuchet MS"/>
            </a:endParaRPr>
          </a:p>
          <a:p>
            <a:pPr marL="354965" marR="1536700" indent="-342265">
              <a:lnSpc>
                <a:spcPct val="100000"/>
              </a:lnSpc>
              <a:spcBef>
                <a:spcPts val="1275"/>
              </a:spcBef>
              <a:buClr>
                <a:srgbClr val="C5AE79"/>
              </a:buClr>
              <a:buSzPct val="91071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graduated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intends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apply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participate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alumni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programs</a:t>
            </a:r>
            <a:endParaRPr sz="28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75"/>
              </a:spcBef>
              <a:buClr>
                <a:srgbClr val="C5AE79"/>
              </a:buClr>
              <a:buSzPct val="91071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leave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absence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still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enrolled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intends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re-apply</a:t>
            </a:r>
            <a:endParaRPr sz="28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70"/>
              </a:spcBef>
              <a:buClr>
                <a:srgbClr val="C5AE79"/>
              </a:buClr>
              <a:buSzPct val="91071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applied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admission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146050" rIns="0" bIns="0" rtlCol="0">
            <a:spAutoFit/>
          </a:bodyPr>
          <a:lstStyle/>
          <a:p>
            <a:pPr marL="231775" marR="612140">
              <a:lnSpc>
                <a:spcPts val="3350"/>
              </a:lnSpc>
              <a:spcBef>
                <a:spcPts val="1150"/>
              </a:spcBef>
              <a:tabLst>
                <a:tab pos="5876290" algn="l"/>
              </a:tabLst>
            </a:pPr>
            <a:r>
              <a:rPr sz="3100" dirty="0">
                <a:solidFill>
                  <a:srgbClr val="FFFFFF"/>
                </a:solidFill>
              </a:rPr>
              <a:t>Title</a:t>
            </a:r>
            <a:r>
              <a:rPr sz="3100" spc="-70" dirty="0">
                <a:solidFill>
                  <a:srgbClr val="FFFFFF"/>
                </a:solidFill>
              </a:rPr>
              <a:t> </a:t>
            </a:r>
            <a:r>
              <a:rPr sz="3100" dirty="0">
                <a:solidFill>
                  <a:srgbClr val="FFFFFF"/>
                </a:solidFill>
              </a:rPr>
              <a:t>IX</a:t>
            </a:r>
            <a:r>
              <a:rPr sz="3100" spc="-75" dirty="0">
                <a:solidFill>
                  <a:srgbClr val="FFFFFF"/>
                </a:solidFill>
              </a:rPr>
              <a:t> </a:t>
            </a:r>
            <a:r>
              <a:rPr sz="3100" spc="-10" dirty="0">
                <a:solidFill>
                  <a:srgbClr val="FFFFFF"/>
                </a:solidFill>
              </a:rPr>
              <a:t>Jurisdiction</a:t>
            </a:r>
            <a:r>
              <a:rPr sz="3100" spc="-40" dirty="0">
                <a:solidFill>
                  <a:srgbClr val="FFFFFF"/>
                </a:solidFill>
              </a:rPr>
              <a:t> </a:t>
            </a:r>
            <a:r>
              <a:rPr sz="3100" dirty="0">
                <a:solidFill>
                  <a:srgbClr val="FFFFFF"/>
                </a:solidFill>
              </a:rPr>
              <a:t>–</a:t>
            </a:r>
            <a:r>
              <a:rPr sz="3100" spc="-85" dirty="0">
                <a:solidFill>
                  <a:srgbClr val="FFFFFF"/>
                </a:solidFill>
              </a:rPr>
              <a:t> </a:t>
            </a:r>
            <a:r>
              <a:rPr sz="3100" dirty="0">
                <a:solidFill>
                  <a:srgbClr val="FFFFFF"/>
                </a:solidFill>
              </a:rPr>
              <a:t>Context</a:t>
            </a:r>
            <a:r>
              <a:rPr sz="3100" spc="-55" dirty="0">
                <a:solidFill>
                  <a:srgbClr val="FFFFFF"/>
                </a:solidFill>
              </a:rPr>
              <a:t> </a:t>
            </a:r>
            <a:r>
              <a:rPr sz="3100" spc="-25" dirty="0">
                <a:solidFill>
                  <a:srgbClr val="FFFFFF"/>
                </a:solidFill>
              </a:rPr>
              <a:t>of</a:t>
            </a:r>
            <a:r>
              <a:rPr sz="3100" dirty="0">
                <a:solidFill>
                  <a:srgbClr val="FFFFFF"/>
                </a:solidFill>
              </a:rPr>
              <a:t>	Educational</a:t>
            </a:r>
            <a:r>
              <a:rPr sz="3100" spc="-140" dirty="0">
                <a:solidFill>
                  <a:srgbClr val="FFFFFF"/>
                </a:solidFill>
              </a:rPr>
              <a:t> </a:t>
            </a:r>
            <a:r>
              <a:rPr sz="3100" spc="-10" dirty="0">
                <a:solidFill>
                  <a:srgbClr val="FFFFFF"/>
                </a:solidFill>
              </a:rPr>
              <a:t>Programs </a:t>
            </a:r>
            <a:r>
              <a:rPr sz="3100" dirty="0">
                <a:solidFill>
                  <a:srgbClr val="FFFFFF"/>
                </a:solidFill>
              </a:rPr>
              <a:t>or</a:t>
            </a:r>
            <a:r>
              <a:rPr sz="3100" spc="-35" dirty="0">
                <a:solidFill>
                  <a:srgbClr val="FFFFFF"/>
                </a:solidFill>
              </a:rPr>
              <a:t> </a:t>
            </a:r>
            <a:r>
              <a:rPr sz="3100" spc="-10" dirty="0">
                <a:solidFill>
                  <a:srgbClr val="FFFFFF"/>
                </a:solidFill>
              </a:rPr>
              <a:t>Activities</a:t>
            </a:r>
            <a:endParaRPr sz="3100"/>
          </a:p>
        </p:txBody>
      </p:sp>
      <p:grpSp>
        <p:nvGrpSpPr>
          <p:cNvPr id="4" name="object 4"/>
          <p:cNvGrpSpPr/>
          <p:nvPr/>
        </p:nvGrpSpPr>
        <p:grpSpPr>
          <a:xfrm>
            <a:off x="662915" y="1933939"/>
            <a:ext cx="10861040" cy="4083685"/>
            <a:chOff x="662915" y="1933939"/>
            <a:chExt cx="10861040" cy="408368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15" y="1933939"/>
              <a:ext cx="9240802" cy="12687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2159" y="3340570"/>
              <a:ext cx="9240802" cy="12703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1224" y="2833103"/>
              <a:ext cx="898410" cy="8801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2927" y="4748748"/>
              <a:ext cx="9240802" cy="1268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41991" y="4232135"/>
              <a:ext cx="896886" cy="8816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09650" y="2160270"/>
            <a:ext cx="9664700" cy="33667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2000885">
              <a:lnSpc>
                <a:spcPts val="2510"/>
              </a:lnSpc>
              <a:spcBef>
                <a:spcPts val="49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Locations,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events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circumstances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institution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control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respondent</a:t>
            </a:r>
            <a:r>
              <a:rPr sz="2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context</a:t>
            </a:r>
            <a:endParaRPr sz="2400">
              <a:latin typeface="Trebuchet MS"/>
              <a:cs typeface="Trebuchet MS"/>
            </a:endParaRPr>
          </a:p>
          <a:p>
            <a:pPr marR="881380" algn="r">
              <a:lnSpc>
                <a:spcPct val="100000"/>
              </a:lnSpc>
              <a:spcBef>
                <a:spcPts val="1475"/>
              </a:spcBef>
            </a:pPr>
            <a:r>
              <a:rPr sz="1800" spc="-25" dirty="0">
                <a:latin typeface="Trebuchet MS"/>
                <a:cs typeface="Trebuchet MS"/>
              </a:rPr>
              <a:t>Or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rebuchet MS"/>
              <a:cs typeface="Trebuchet MS"/>
            </a:endParaRPr>
          </a:p>
          <a:p>
            <a:pPr marL="822325" marR="2517775">
              <a:lnSpc>
                <a:spcPts val="251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building owned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controlled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student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organization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officially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recognized</a:t>
            </a:r>
            <a:endParaRPr sz="2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700"/>
              </a:spcBef>
            </a:pPr>
            <a:r>
              <a:rPr sz="1800" spc="-25" dirty="0">
                <a:latin typeface="Trebuchet MS"/>
                <a:cs typeface="Trebuchet MS"/>
              </a:rPr>
              <a:t>And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rebuchet MS"/>
              <a:cs typeface="Trebuchet MS"/>
            </a:endParaRPr>
          </a:p>
          <a:p>
            <a:pPr marL="163195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Occurred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United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States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993" y="6389781"/>
            <a:ext cx="345186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4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82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54682" y="2016251"/>
            <a:ext cx="9463405" cy="965200"/>
            <a:chOff x="2154682" y="2016251"/>
            <a:chExt cx="9463405" cy="965200"/>
          </a:xfrm>
        </p:grpSpPr>
        <p:sp>
          <p:nvSpPr>
            <p:cNvPr id="4" name="object 4"/>
            <p:cNvSpPr/>
            <p:nvPr/>
          </p:nvSpPr>
          <p:spPr>
            <a:xfrm>
              <a:off x="2161032" y="2546603"/>
              <a:ext cx="9450705" cy="428625"/>
            </a:xfrm>
            <a:custGeom>
              <a:avLst/>
              <a:gdLst/>
              <a:ahLst/>
              <a:cxnLst/>
              <a:rect l="l" t="t" r="r" b="b"/>
              <a:pathLst>
                <a:path w="9450705" h="428625">
                  <a:moveTo>
                    <a:pt x="0" y="428244"/>
                  </a:moveTo>
                  <a:lnTo>
                    <a:pt x="9450324" y="428244"/>
                  </a:lnTo>
                  <a:lnTo>
                    <a:pt x="9450324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2700">
              <a:solidFill>
                <a:srgbClr val="C5A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0424" y="2016251"/>
              <a:ext cx="6619494" cy="78257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154682" y="3063239"/>
            <a:ext cx="9463405" cy="969644"/>
            <a:chOff x="2154682" y="3063239"/>
            <a:chExt cx="9463405" cy="969644"/>
          </a:xfrm>
        </p:grpSpPr>
        <p:sp>
          <p:nvSpPr>
            <p:cNvPr id="7" name="object 7"/>
            <p:cNvSpPr/>
            <p:nvPr/>
          </p:nvSpPr>
          <p:spPr>
            <a:xfrm>
              <a:off x="2161032" y="3598163"/>
              <a:ext cx="9450705" cy="428625"/>
            </a:xfrm>
            <a:custGeom>
              <a:avLst/>
              <a:gdLst/>
              <a:ahLst/>
              <a:cxnLst/>
              <a:rect l="l" t="t" r="r" b="b"/>
              <a:pathLst>
                <a:path w="9450705" h="428625">
                  <a:moveTo>
                    <a:pt x="0" y="428244"/>
                  </a:moveTo>
                  <a:lnTo>
                    <a:pt x="9450324" y="428244"/>
                  </a:lnTo>
                  <a:lnTo>
                    <a:pt x="9450324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2700">
              <a:solidFill>
                <a:srgbClr val="C5A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0424" y="3063239"/>
              <a:ext cx="6619494" cy="78714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154682" y="4113263"/>
            <a:ext cx="9463405" cy="998855"/>
            <a:chOff x="2154682" y="4113263"/>
            <a:chExt cx="9463405" cy="998855"/>
          </a:xfrm>
        </p:grpSpPr>
        <p:sp>
          <p:nvSpPr>
            <p:cNvPr id="10" name="object 10"/>
            <p:cNvSpPr/>
            <p:nvPr/>
          </p:nvSpPr>
          <p:spPr>
            <a:xfrm>
              <a:off x="2161032" y="4677155"/>
              <a:ext cx="9450705" cy="428625"/>
            </a:xfrm>
            <a:custGeom>
              <a:avLst/>
              <a:gdLst/>
              <a:ahLst/>
              <a:cxnLst/>
              <a:rect l="l" t="t" r="r" b="b"/>
              <a:pathLst>
                <a:path w="9450705" h="428625">
                  <a:moveTo>
                    <a:pt x="0" y="428244"/>
                  </a:moveTo>
                  <a:lnTo>
                    <a:pt x="9450324" y="428244"/>
                  </a:lnTo>
                  <a:lnTo>
                    <a:pt x="9450324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2700">
              <a:solidFill>
                <a:srgbClr val="C5A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0424" y="4113263"/>
              <a:ext cx="6619494" cy="81611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154682" y="5193791"/>
            <a:ext cx="9463405" cy="1044575"/>
            <a:chOff x="2154682" y="5193791"/>
            <a:chExt cx="9463405" cy="1044575"/>
          </a:xfrm>
        </p:grpSpPr>
        <p:sp>
          <p:nvSpPr>
            <p:cNvPr id="13" name="object 13"/>
            <p:cNvSpPr/>
            <p:nvPr/>
          </p:nvSpPr>
          <p:spPr>
            <a:xfrm>
              <a:off x="2161032" y="5803391"/>
              <a:ext cx="9450705" cy="428625"/>
            </a:xfrm>
            <a:custGeom>
              <a:avLst/>
              <a:gdLst/>
              <a:ahLst/>
              <a:cxnLst/>
              <a:rect l="l" t="t" r="r" b="b"/>
              <a:pathLst>
                <a:path w="9450705" h="428625">
                  <a:moveTo>
                    <a:pt x="0" y="428243"/>
                  </a:moveTo>
                  <a:lnTo>
                    <a:pt x="9450324" y="428243"/>
                  </a:lnTo>
                  <a:lnTo>
                    <a:pt x="9450324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2700">
              <a:solidFill>
                <a:srgbClr val="C5A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0424" y="5193791"/>
              <a:ext cx="6619494" cy="86182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909442" y="2055698"/>
            <a:ext cx="5970905" cy="3869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Group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1: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Campus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Police/Security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Department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465"/>
              </a:lnSpc>
            </a:pPr>
            <a:r>
              <a:rPr sz="2200" spc="-10" dirty="0">
                <a:latin typeface="Trebuchet MS"/>
                <a:cs typeface="Trebuchet MS"/>
              </a:rPr>
              <a:t>Personnel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Trebuchet MS"/>
              <a:cs typeface="Trebuchet MS"/>
            </a:endParaRPr>
          </a:p>
          <a:p>
            <a:pPr marL="12700" marR="720725">
              <a:lnSpc>
                <a:spcPts val="2290"/>
              </a:lnSpc>
            </a:pPr>
            <a:r>
              <a:rPr sz="2200" dirty="0">
                <a:latin typeface="Trebuchet MS"/>
                <a:cs typeface="Trebuchet MS"/>
              </a:rPr>
              <a:t>Group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2: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Individuals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with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security-</a:t>
            </a:r>
            <a:r>
              <a:rPr sz="2200" spc="-10" dirty="0">
                <a:latin typeface="Trebuchet MS"/>
                <a:cs typeface="Trebuchet MS"/>
              </a:rPr>
              <a:t>related responsibilities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rebuchet MS"/>
              <a:cs typeface="Trebuchet MS"/>
            </a:endParaRPr>
          </a:p>
          <a:p>
            <a:pPr marL="13970" marR="193675">
              <a:lnSpc>
                <a:spcPts val="2290"/>
              </a:lnSpc>
            </a:pPr>
            <a:r>
              <a:rPr sz="2200" dirty="0">
                <a:latin typeface="Trebuchet MS"/>
                <a:cs typeface="Trebuchet MS"/>
              </a:rPr>
              <a:t>Group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3: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Individuals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or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organizations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which students/employees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should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report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crimes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rebuchet MS"/>
              <a:cs typeface="Trebuchet MS"/>
            </a:endParaRPr>
          </a:p>
          <a:p>
            <a:pPr marL="16510" marR="5080">
              <a:lnSpc>
                <a:spcPts val="2290"/>
              </a:lnSpc>
              <a:spcBef>
                <a:spcPts val="5"/>
              </a:spcBef>
            </a:pPr>
            <a:r>
              <a:rPr sz="2200" dirty="0">
                <a:latin typeface="Trebuchet MS"/>
                <a:cs typeface="Trebuchet MS"/>
              </a:rPr>
              <a:t>Group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4: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Institutional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officials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with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significant </a:t>
            </a:r>
            <a:r>
              <a:rPr sz="2200" dirty="0">
                <a:latin typeface="Trebuchet MS"/>
                <a:cs typeface="Trebuchet MS"/>
              </a:rPr>
              <a:t>responsibility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for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student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campus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activities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Campus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Security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Authorities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(CSAs)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06551"/>
            <a:ext cx="12192000" cy="6251575"/>
            <a:chOff x="0" y="606551"/>
            <a:chExt cx="12192000" cy="6251575"/>
          </a:xfrm>
        </p:grpSpPr>
        <p:sp>
          <p:nvSpPr>
            <p:cNvPr id="6" name="object 6"/>
            <p:cNvSpPr/>
            <p:nvPr/>
          </p:nvSpPr>
          <p:spPr>
            <a:xfrm>
              <a:off x="440436" y="606551"/>
              <a:ext cx="10279380" cy="32384"/>
            </a:xfrm>
            <a:custGeom>
              <a:avLst/>
              <a:gdLst/>
              <a:ahLst/>
              <a:cxnLst/>
              <a:rect l="l" t="t" r="r" b="b"/>
              <a:pathLst>
                <a:path w="10279380" h="32384">
                  <a:moveTo>
                    <a:pt x="0" y="32003"/>
                  </a:moveTo>
                  <a:lnTo>
                    <a:pt x="10279380" y="32003"/>
                  </a:lnTo>
                  <a:lnTo>
                    <a:pt x="10279380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7D2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9816" y="640079"/>
              <a:ext cx="1051559" cy="1207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38555"/>
              <a:ext cx="12192000" cy="6219825"/>
            </a:xfrm>
            <a:custGeom>
              <a:avLst/>
              <a:gdLst/>
              <a:ahLst/>
              <a:cxnLst/>
              <a:rect l="l" t="t" r="r" b="b"/>
              <a:pathLst>
                <a:path w="12192000" h="6219825">
                  <a:moveTo>
                    <a:pt x="12192000" y="0"/>
                  </a:moveTo>
                  <a:lnTo>
                    <a:pt x="0" y="0"/>
                  </a:lnTo>
                  <a:lnTo>
                    <a:pt x="0" y="6219444"/>
                  </a:lnTo>
                  <a:lnTo>
                    <a:pt x="12192000" y="62194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44" y="1641348"/>
              <a:ext cx="6835140" cy="38435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042147" y="723900"/>
            <a:ext cx="3703320" cy="5666740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346075" marR="504190">
              <a:lnSpc>
                <a:spcPct val="90000"/>
              </a:lnSpc>
              <a:spcBef>
                <a:spcPts val="2765"/>
              </a:spcBef>
            </a:pPr>
            <a:r>
              <a:rPr sz="3300" spc="-10" dirty="0">
                <a:solidFill>
                  <a:srgbClr val="FFFFFF"/>
                </a:solidFill>
                <a:latin typeface="Garamond"/>
                <a:cs typeface="Garamond"/>
              </a:rPr>
              <a:t>RECEIVING </a:t>
            </a:r>
            <a:r>
              <a:rPr sz="3300" i="1" spc="-25" dirty="0">
                <a:solidFill>
                  <a:srgbClr val="FFFFFF"/>
                </a:solidFill>
                <a:latin typeface="Garamond"/>
                <a:cs typeface="Garamond"/>
              </a:rPr>
              <a:t>REPORTS-WHO </a:t>
            </a:r>
            <a:r>
              <a:rPr sz="3300" i="1" dirty="0">
                <a:solidFill>
                  <a:srgbClr val="FFFFFF"/>
                </a:solidFill>
                <a:latin typeface="Garamond"/>
                <a:cs typeface="Garamond"/>
              </a:rPr>
              <a:t>ARE</a:t>
            </a:r>
            <a:r>
              <a:rPr sz="3300" i="1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300" i="1" dirty="0">
                <a:solidFill>
                  <a:srgbClr val="FFFFFF"/>
                </a:solidFill>
                <a:latin typeface="Garamond"/>
                <a:cs typeface="Garamond"/>
              </a:rPr>
              <a:t>TITLE</a:t>
            </a:r>
            <a:r>
              <a:rPr sz="3300" i="1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300" i="1" spc="-25" dirty="0">
                <a:solidFill>
                  <a:srgbClr val="FFFFFF"/>
                </a:solidFill>
                <a:latin typeface="Garamond"/>
                <a:cs typeface="Garamond"/>
              </a:rPr>
              <a:t>IX </a:t>
            </a:r>
            <a:r>
              <a:rPr sz="3300" i="1" spc="-10" dirty="0">
                <a:solidFill>
                  <a:srgbClr val="FFFFFF"/>
                </a:solidFill>
                <a:latin typeface="Garamond"/>
                <a:cs typeface="Garamond"/>
              </a:rPr>
              <a:t>REPORTERS</a:t>
            </a:r>
            <a:endParaRPr sz="330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993" y="6389781"/>
            <a:ext cx="345186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4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82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7813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190"/>
              </a:spcBef>
            </a:pPr>
            <a:r>
              <a:rPr sz="3400" dirty="0">
                <a:solidFill>
                  <a:srgbClr val="FFFFFF"/>
                </a:solidFill>
              </a:rPr>
              <a:t>§</a:t>
            </a:r>
            <a:r>
              <a:rPr sz="3400" spc="-100" dirty="0">
                <a:solidFill>
                  <a:srgbClr val="FFFFFF"/>
                </a:solidFill>
              </a:rPr>
              <a:t> </a:t>
            </a:r>
            <a:r>
              <a:rPr sz="3400" dirty="0">
                <a:solidFill>
                  <a:srgbClr val="FFFFFF"/>
                </a:solidFill>
              </a:rPr>
              <a:t>106.44(a)</a:t>
            </a:r>
            <a:r>
              <a:rPr sz="3400" spc="-55" dirty="0">
                <a:solidFill>
                  <a:srgbClr val="FFFFFF"/>
                </a:solidFill>
              </a:rPr>
              <a:t> </a:t>
            </a:r>
            <a:r>
              <a:rPr sz="3400" dirty="0">
                <a:solidFill>
                  <a:srgbClr val="FFFFFF"/>
                </a:solidFill>
              </a:rPr>
              <a:t>-</a:t>
            </a:r>
            <a:r>
              <a:rPr sz="3400" spc="-90" dirty="0">
                <a:solidFill>
                  <a:srgbClr val="FFFFFF"/>
                </a:solidFill>
              </a:rPr>
              <a:t> </a:t>
            </a:r>
            <a:r>
              <a:rPr sz="3400" dirty="0">
                <a:solidFill>
                  <a:srgbClr val="FFFFFF"/>
                </a:solidFill>
              </a:rPr>
              <a:t>General</a:t>
            </a:r>
            <a:r>
              <a:rPr sz="3400" spc="-85" dirty="0">
                <a:solidFill>
                  <a:srgbClr val="FFFFFF"/>
                </a:solidFill>
              </a:rPr>
              <a:t> </a:t>
            </a:r>
            <a:r>
              <a:rPr sz="3400" dirty="0">
                <a:solidFill>
                  <a:srgbClr val="FFFFFF"/>
                </a:solidFill>
              </a:rPr>
              <a:t>Response</a:t>
            </a:r>
            <a:r>
              <a:rPr sz="3400" spc="-55" dirty="0">
                <a:solidFill>
                  <a:srgbClr val="FFFFFF"/>
                </a:solidFill>
              </a:rPr>
              <a:t> </a:t>
            </a:r>
            <a:r>
              <a:rPr sz="3400" dirty="0">
                <a:solidFill>
                  <a:srgbClr val="FFFFFF"/>
                </a:solidFill>
              </a:rPr>
              <a:t>to</a:t>
            </a:r>
            <a:r>
              <a:rPr sz="3400" spc="-90" dirty="0">
                <a:solidFill>
                  <a:srgbClr val="FFFFFF"/>
                </a:solidFill>
              </a:rPr>
              <a:t> </a:t>
            </a:r>
            <a:r>
              <a:rPr sz="3400" dirty="0">
                <a:solidFill>
                  <a:srgbClr val="FFFFFF"/>
                </a:solidFill>
              </a:rPr>
              <a:t>Sexual</a:t>
            </a:r>
            <a:r>
              <a:rPr sz="3400" spc="-75" dirty="0">
                <a:solidFill>
                  <a:srgbClr val="FFFFFF"/>
                </a:solidFill>
              </a:rPr>
              <a:t> </a:t>
            </a:r>
            <a:r>
              <a:rPr sz="3400" spc="-10" dirty="0">
                <a:solidFill>
                  <a:srgbClr val="FFFFFF"/>
                </a:solidFill>
              </a:rPr>
              <a:t>Harassment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377" y="2211245"/>
            <a:ext cx="2873520" cy="1134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84705" y="2456814"/>
            <a:ext cx="1336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FF"/>
                </a:solidFill>
                <a:latin typeface="Trebuchet MS"/>
                <a:cs typeface="Trebuchet MS"/>
              </a:rPr>
              <a:t>Prompt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1936" y="2209545"/>
            <a:ext cx="3082467" cy="11430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36541" y="2244344"/>
            <a:ext cx="2733040" cy="939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595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Deliberately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ts val="3595"/>
              </a:lnSpc>
            </a:pP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Indifferent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83608" y="3275076"/>
            <a:ext cx="3137535" cy="2404110"/>
            <a:chOff x="4483608" y="3275076"/>
            <a:chExt cx="3137535" cy="24041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3608" y="3275076"/>
              <a:ext cx="328447" cy="13205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0308" y="3534156"/>
              <a:ext cx="2870454" cy="214503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951221" y="3994530"/>
            <a:ext cx="2418715" cy="11283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635" algn="ctr">
              <a:lnSpc>
                <a:spcPct val="87200"/>
              </a:lnSpc>
              <a:spcBef>
                <a:spcPts val="409"/>
              </a:spcBef>
            </a:pPr>
            <a:r>
              <a:rPr sz="2000" dirty="0">
                <a:latin typeface="Trebuchet MS"/>
                <a:cs typeface="Trebuchet MS"/>
              </a:rPr>
              <a:t>i.e.,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clearly </a:t>
            </a:r>
            <a:r>
              <a:rPr sz="2000" dirty="0">
                <a:latin typeface="Trebuchet MS"/>
                <a:cs typeface="Trebuchet MS"/>
              </a:rPr>
              <a:t>unreasonable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light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10" dirty="0">
                <a:latin typeface="Trebuchet MS"/>
                <a:cs typeface="Trebuchet MS"/>
              </a:rPr>
              <a:t> known circumstances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14465" y="2211245"/>
            <a:ext cx="2740948" cy="113476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207756" y="2456814"/>
            <a:ext cx="1752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Equitable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997952" y="3275063"/>
            <a:ext cx="3180080" cy="1430655"/>
            <a:chOff x="7997952" y="3275063"/>
            <a:chExt cx="3180080" cy="143065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97952" y="3275063"/>
              <a:ext cx="296443" cy="829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32648" y="3534155"/>
              <a:ext cx="2945129" cy="117119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757919" y="3637279"/>
            <a:ext cx="1896110" cy="8629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ct val="87300"/>
              </a:lnSpc>
              <a:spcBef>
                <a:spcPts val="405"/>
              </a:spcBef>
            </a:pPr>
            <a:r>
              <a:rPr sz="2000" dirty="0">
                <a:latin typeface="Trebuchet MS"/>
                <a:cs typeface="Trebuchet MS"/>
              </a:rPr>
              <a:t>Offer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supportive </a:t>
            </a:r>
            <a:r>
              <a:rPr sz="2000" dirty="0">
                <a:latin typeface="Trebuchet MS"/>
                <a:cs typeface="Trebuchet MS"/>
              </a:rPr>
              <a:t>measures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 </a:t>
            </a:r>
            <a:r>
              <a:rPr sz="2000" spc="-10" dirty="0">
                <a:latin typeface="Trebuchet MS"/>
                <a:cs typeface="Trebuchet MS"/>
              </a:rPr>
              <a:t>complainant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997952" y="3275076"/>
            <a:ext cx="3166110" cy="2768600"/>
            <a:chOff x="7997952" y="3275076"/>
            <a:chExt cx="3166110" cy="276860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7952" y="3275076"/>
              <a:ext cx="296443" cy="2169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32648" y="4873752"/>
              <a:ext cx="2931413" cy="116967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619235" y="4975936"/>
            <a:ext cx="2159000" cy="8636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indent="3175" algn="ctr">
              <a:lnSpc>
                <a:spcPct val="87300"/>
              </a:lnSpc>
              <a:spcBef>
                <a:spcPts val="409"/>
              </a:spcBef>
            </a:pPr>
            <a:r>
              <a:rPr sz="2000" dirty="0">
                <a:latin typeface="Trebuchet MS"/>
                <a:cs typeface="Trebuchet MS"/>
              </a:rPr>
              <a:t>Follow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grievance </a:t>
            </a:r>
            <a:r>
              <a:rPr sz="2000" dirty="0">
                <a:latin typeface="Trebuchet MS"/>
                <a:cs typeface="Trebuchet MS"/>
              </a:rPr>
              <a:t>process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before </a:t>
            </a:r>
            <a:r>
              <a:rPr sz="2000" dirty="0">
                <a:latin typeface="Trebuchet MS"/>
                <a:cs typeface="Trebuchet MS"/>
              </a:rPr>
              <a:t>imposing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sanctions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§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106.30(a)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Actual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Knowledge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8635" y="2263128"/>
            <a:ext cx="5332095" cy="3578225"/>
            <a:chOff x="548635" y="2263128"/>
            <a:chExt cx="5332095" cy="35782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35" y="2263128"/>
              <a:ext cx="4789178" cy="3064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180" y="2746248"/>
              <a:ext cx="4821174" cy="30944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96236" y="4009466"/>
            <a:ext cx="314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rebuchet MS"/>
                <a:cs typeface="Trebuchet MS"/>
              </a:rPr>
              <a:t>Title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IX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Coordinator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26108" y="2263128"/>
            <a:ext cx="5330825" cy="3578225"/>
            <a:chOff x="6326108" y="2263128"/>
            <a:chExt cx="5330825" cy="35782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6108" y="2263128"/>
              <a:ext cx="4787677" cy="3064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139" y="2746248"/>
              <a:ext cx="4821174" cy="309448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459726" y="4009466"/>
            <a:ext cx="35769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rebuchet MS"/>
                <a:cs typeface="Trebuchet MS"/>
              </a:rPr>
              <a:t>Official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with</a:t>
            </a:r>
            <a:r>
              <a:rPr sz="2800" spc="-2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Authority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No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Actual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Knowledge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§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106.30(a)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1656" y="3157687"/>
            <a:ext cx="2643505" cy="1788795"/>
            <a:chOff x="551656" y="3157687"/>
            <a:chExt cx="2643505" cy="17887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56" y="3157687"/>
              <a:ext cx="2369121" cy="152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9" y="3386328"/>
              <a:ext cx="2402586" cy="15598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09243" y="3643629"/>
            <a:ext cx="1567815" cy="94424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065" marR="5080" indent="1905" algn="ctr">
              <a:lnSpc>
                <a:spcPct val="87000"/>
              </a:lnSpc>
              <a:spcBef>
                <a:spcPts val="439"/>
              </a:spcBef>
            </a:pPr>
            <a:r>
              <a:rPr sz="2200" spc="-25" dirty="0">
                <a:latin typeface="Trebuchet MS"/>
                <a:cs typeface="Trebuchet MS"/>
              </a:rPr>
              <a:t>Not </a:t>
            </a:r>
            <a:r>
              <a:rPr sz="2200" spc="-10" dirty="0">
                <a:latin typeface="Trebuchet MS"/>
                <a:cs typeface="Trebuchet MS"/>
              </a:rPr>
              <a:t>constructive notice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2580" y="3157687"/>
            <a:ext cx="2642235" cy="1788795"/>
            <a:chOff x="3372580" y="3157687"/>
            <a:chExt cx="2642235" cy="17887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2580" y="3157687"/>
              <a:ext cx="2369121" cy="15294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1880" y="3386328"/>
              <a:ext cx="2402586" cy="155981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88434" y="3789679"/>
            <a:ext cx="1651635" cy="65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Not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vicarious</a:t>
            </a:r>
            <a:endParaRPr sz="2200">
              <a:latin typeface="Trebuchet MS"/>
              <a:cs typeface="Trebuchet MS"/>
            </a:endParaRPr>
          </a:p>
          <a:p>
            <a:pPr marL="635" algn="ctr">
              <a:lnSpc>
                <a:spcPts val="2465"/>
              </a:lnSpc>
            </a:pPr>
            <a:r>
              <a:rPr sz="2200" spc="-10" dirty="0">
                <a:latin typeface="Trebuchet MS"/>
                <a:cs typeface="Trebuchet MS"/>
              </a:rPr>
              <a:t>liability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91997" y="3157687"/>
            <a:ext cx="2734945" cy="1788795"/>
            <a:chOff x="6191997" y="3157687"/>
            <a:chExt cx="2734945" cy="178879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1997" y="3157687"/>
              <a:ext cx="2369087" cy="15294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6707" y="3386328"/>
              <a:ext cx="2500122" cy="155981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18223" y="3643629"/>
            <a:ext cx="2036445" cy="94424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4445" algn="ctr">
              <a:lnSpc>
                <a:spcPct val="87000"/>
              </a:lnSpc>
              <a:spcBef>
                <a:spcPts val="439"/>
              </a:spcBef>
            </a:pPr>
            <a:r>
              <a:rPr sz="2200" dirty="0">
                <a:latin typeface="Trebuchet MS"/>
                <a:cs typeface="Trebuchet MS"/>
              </a:rPr>
              <a:t>Not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when </a:t>
            </a:r>
            <a:r>
              <a:rPr sz="2200" dirty="0">
                <a:latin typeface="Trebuchet MS"/>
                <a:cs typeface="Trebuchet MS"/>
              </a:rPr>
              <a:t>respondent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only </a:t>
            </a:r>
            <a:r>
              <a:rPr sz="2200" dirty="0">
                <a:latin typeface="Trebuchet MS"/>
                <a:cs typeface="Trebuchet MS"/>
              </a:rPr>
              <a:t>has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notice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011397" y="3157687"/>
            <a:ext cx="2703195" cy="1796414"/>
            <a:chOff x="9011397" y="3157687"/>
            <a:chExt cx="2703195" cy="1796414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11397" y="3157687"/>
              <a:ext cx="2369087" cy="15294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2203" y="3386328"/>
              <a:ext cx="2462022" cy="156743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468993" y="3497707"/>
            <a:ext cx="1971039" cy="12369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7100"/>
              </a:lnSpc>
              <a:spcBef>
                <a:spcPts val="434"/>
              </a:spcBef>
            </a:pPr>
            <a:r>
              <a:rPr sz="2200" dirty="0">
                <a:latin typeface="Trebuchet MS"/>
                <a:cs typeface="Trebuchet MS"/>
              </a:rPr>
              <a:t>Not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just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rebuchet MS"/>
                <a:cs typeface="Trebuchet MS"/>
              </a:rPr>
              <a:t>ability, </a:t>
            </a:r>
            <a:r>
              <a:rPr sz="2200" dirty="0">
                <a:latin typeface="Trebuchet MS"/>
                <a:cs typeface="Trebuchet MS"/>
              </a:rPr>
              <a:t>obligation,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or </a:t>
            </a:r>
            <a:r>
              <a:rPr sz="2200" dirty="0">
                <a:latin typeface="Trebuchet MS"/>
                <a:cs typeface="Trebuchet MS"/>
              </a:rPr>
              <a:t>training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to </a:t>
            </a:r>
            <a:r>
              <a:rPr sz="2200" spc="-10" dirty="0">
                <a:latin typeface="Trebuchet MS"/>
                <a:cs typeface="Trebuchet MS"/>
              </a:rPr>
              <a:t>report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0246360" cy="125920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30607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2410"/>
              </a:spcBef>
            </a:pPr>
            <a:r>
              <a:rPr dirty="0">
                <a:solidFill>
                  <a:srgbClr val="FFFFFF"/>
                </a:solidFill>
              </a:rPr>
              <a:t>Who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May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Report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(from</a:t>
            </a:r>
            <a:r>
              <a:rPr spc="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Q&amp;A)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993" y="2195525"/>
            <a:ext cx="5059680" cy="36169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18770" marR="5080" indent="-306705">
              <a:lnSpc>
                <a:spcPct val="80000"/>
              </a:lnSpc>
              <a:spcBef>
                <a:spcPts val="625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“A</a:t>
            </a:r>
            <a:r>
              <a:rPr sz="2200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receive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actual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knowledge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sexual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harassment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any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person.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requirement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person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participating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attempting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participate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school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activity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sexual harassment.”</a:t>
            </a:r>
            <a:endParaRPr sz="2200">
              <a:latin typeface="Trebuchet MS"/>
              <a:cs typeface="Trebuchet MS"/>
            </a:endParaRPr>
          </a:p>
          <a:p>
            <a:pPr marL="680085" lvl="1" indent="-343535">
              <a:lnSpc>
                <a:spcPct val="100000"/>
              </a:lnSpc>
              <a:spcBef>
                <a:spcPts val="600"/>
              </a:spcBef>
              <a:buClr>
                <a:srgbClr val="C5AE79"/>
              </a:buClr>
              <a:buSzPct val="90909"/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Complainant</a:t>
            </a:r>
            <a:endParaRPr sz="2200">
              <a:latin typeface="Trebuchet MS"/>
              <a:cs typeface="Trebuchet MS"/>
            </a:endParaRPr>
          </a:p>
          <a:p>
            <a:pPr marL="680085" lvl="1" indent="-343535">
              <a:lnSpc>
                <a:spcPct val="100000"/>
              </a:lnSpc>
              <a:spcBef>
                <a:spcPts val="600"/>
              </a:spcBef>
              <a:buClr>
                <a:srgbClr val="C5AE79"/>
              </a:buClr>
              <a:buSzPct val="90909"/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Friend</a:t>
            </a:r>
            <a:endParaRPr sz="2200">
              <a:latin typeface="Trebuchet MS"/>
              <a:cs typeface="Trebuchet MS"/>
            </a:endParaRPr>
          </a:p>
          <a:p>
            <a:pPr marL="680085" lvl="1" indent="-343535">
              <a:lnSpc>
                <a:spcPct val="100000"/>
              </a:lnSpc>
              <a:spcBef>
                <a:spcPts val="605"/>
              </a:spcBef>
              <a:buClr>
                <a:srgbClr val="C5AE79"/>
              </a:buClr>
              <a:buSzPct val="90909"/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Parent</a:t>
            </a:r>
            <a:endParaRPr sz="2200">
              <a:latin typeface="Trebuchet MS"/>
              <a:cs typeface="Trebuchet MS"/>
            </a:endParaRPr>
          </a:p>
          <a:p>
            <a:pPr marL="680085" lvl="1" indent="-343535">
              <a:lnSpc>
                <a:spcPct val="100000"/>
              </a:lnSpc>
              <a:spcBef>
                <a:spcPts val="595"/>
              </a:spcBef>
              <a:buClr>
                <a:srgbClr val="C5AE79"/>
              </a:buClr>
              <a:buSzPct val="90909"/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Witness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0376" y="2033016"/>
            <a:ext cx="3031235" cy="42580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Response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 Report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62884" y="2165604"/>
            <a:ext cx="5419090" cy="2073910"/>
            <a:chOff x="3262884" y="2165604"/>
            <a:chExt cx="5419090" cy="20739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884" y="3567671"/>
              <a:ext cx="5418581" cy="6713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9556" y="2165604"/>
              <a:ext cx="2285238" cy="14820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7300" y="2392680"/>
              <a:ext cx="2300478" cy="149428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35904" y="2638425"/>
            <a:ext cx="1766570" cy="9036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1270" algn="ctr">
              <a:lnSpc>
                <a:spcPct val="87200"/>
              </a:lnSpc>
              <a:spcBef>
                <a:spcPts val="420"/>
              </a:spcBef>
            </a:pP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Title</a:t>
            </a:r>
            <a:r>
              <a:rPr sz="2100" spc="-5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IX </a:t>
            </a:r>
            <a:r>
              <a:rPr sz="2100" spc="-10" dirty="0">
                <a:latin typeface="Trebuchet MS"/>
                <a:cs typeface="Trebuchet MS"/>
              </a:rPr>
              <a:t>Coordinator </a:t>
            </a:r>
            <a:r>
              <a:rPr sz="2100" dirty="0">
                <a:latin typeface="Trebuchet MS"/>
                <a:cs typeface="Trebuchet MS"/>
              </a:rPr>
              <a:t>must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promptly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71700" y="4221492"/>
            <a:ext cx="2500630" cy="1708150"/>
            <a:chOff x="2171700" y="4221492"/>
            <a:chExt cx="2500630" cy="17081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1700" y="4221492"/>
              <a:ext cx="2210562" cy="14058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344" y="4434840"/>
              <a:ext cx="2300478" cy="14942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71394" y="4820157"/>
            <a:ext cx="1503680" cy="6248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34925">
              <a:lnSpc>
                <a:spcPts val="2200"/>
              </a:lnSpc>
              <a:spcBef>
                <a:spcPts val="440"/>
              </a:spcBef>
            </a:pPr>
            <a:r>
              <a:rPr sz="2100" dirty="0">
                <a:latin typeface="Trebuchet MS"/>
                <a:cs typeface="Trebuchet MS"/>
              </a:rPr>
              <a:t>Contact</a:t>
            </a:r>
            <a:r>
              <a:rPr sz="2100" spc="-3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the </a:t>
            </a:r>
            <a:r>
              <a:rPr sz="2100" spc="-10" dirty="0">
                <a:latin typeface="Trebuchet MS"/>
                <a:cs typeface="Trebuchet MS"/>
              </a:rPr>
              <a:t>complainant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67655" y="4221492"/>
            <a:ext cx="2607310" cy="1708150"/>
            <a:chOff x="4867655" y="4221492"/>
            <a:chExt cx="2607310" cy="170815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7655" y="4221492"/>
              <a:ext cx="2210561" cy="14058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1391" y="4434840"/>
              <a:ext cx="2433066" cy="149428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26177" y="4820157"/>
            <a:ext cx="1985645" cy="6248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33070" marR="5080" indent="-421005">
              <a:lnSpc>
                <a:spcPts val="2200"/>
              </a:lnSpc>
              <a:spcBef>
                <a:spcPts val="440"/>
              </a:spcBef>
            </a:pPr>
            <a:r>
              <a:rPr sz="2100" dirty="0">
                <a:latin typeface="Trebuchet MS"/>
                <a:cs typeface="Trebuchet MS"/>
              </a:rPr>
              <a:t>Offer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supportive measures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562088" y="4221492"/>
            <a:ext cx="2501900" cy="1713864"/>
            <a:chOff x="7562088" y="4221492"/>
            <a:chExt cx="2501900" cy="1713864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62088" y="4221492"/>
              <a:ext cx="2210561" cy="14058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6" y="4434840"/>
              <a:ext cx="2300478" cy="150037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053196" y="4541646"/>
            <a:ext cx="1721485" cy="118237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ctr">
              <a:lnSpc>
                <a:spcPts val="2200"/>
              </a:lnSpc>
              <a:spcBef>
                <a:spcPts val="440"/>
              </a:spcBef>
            </a:pPr>
            <a:r>
              <a:rPr sz="2100" dirty="0">
                <a:latin typeface="Trebuchet MS"/>
                <a:cs typeface="Trebuchet MS"/>
              </a:rPr>
              <a:t>Explain</a:t>
            </a:r>
            <a:r>
              <a:rPr sz="2100" spc="-25" dirty="0">
                <a:latin typeface="Trebuchet MS"/>
                <a:cs typeface="Trebuchet MS"/>
              </a:rPr>
              <a:t> the </a:t>
            </a:r>
            <a:r>
              <a:rPr sz="2100" dirty="0">
                <a:latin typeface="Trebuchet MS"/>
                <a:cs typeface="Trebuchet MS"/>
              </a:rPr>
              <a:t>process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for </a:t>
            </a:r>
            <a:r>
              <a:rPr sz="2100" dirty="0">
                <a:latin typeface="Trebuchet MS"/>
                <a:cs typeface="Trebuchet MS"/>
              </a:rPr>
              <a:t>filing</a:t>
            </a:r>
            <a:r>
              <a:rPr sz="2100" spc="-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formal complaint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055" y="5141976"/>
            <a:ext cx="11262360" cy="1259205"/>
            <a:chOff x="448055" y="5141976"/>
            <a:chExt cx="11262360" cy="1259205"/>
          </a:xfrm>
        </p:grpSpPr>
        <p:sp>
          <p:nvSpPr>
            <p:cNvPr id="3" name="object 3"/>
            <p:cNvSpPr/>
            <p:nvPr/>
          </p:nvSpPr>
          <p:spPr>
            <a:xfrm>
              <a:off x="448055" y="5141976"/>
              <a:ext cx="10209530" cy="1259205"/>
            </a:xfrm>
            <a:custGeom>
              <a:avLst/>
              <a:gdLst/>
              <a:ahLst/>
              <a:cxnLst/>
              <a:rect l="l" t="t" r="r" b="b"/>
              <a:pathLst>
                <a:path w="10209530" h="1259204">
                  <a:moveTo>
                    <a:pt x="10209276" y="0"/>
                  </a:moveTo>
                  <a:lnTo>
                    <a:pt x="0" y="0"/>
                  </a:lnTo>
                  <a:lnTo>
                    <a:pt x="0" y="1258824"/>
                  </a:lnTo>
                  <a:lnTo>
                    <a:pt x="10209276" y="1258824"/>
                  </a:lnTo>
                  <a:lnTo>
                    <a:pt x="10209276" y="0"/>
                  </a:lnTo>
                  <a:close/>
                </a:path>
              </a:pathLst>
            </a:custGeom>
            <a:solidFill>
              <a:srgbClr val="7D2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332" y="5164836"/>
              <a:ext cx="1053083" cy="12070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0895" y="2669285"/>
            <a:ext cx="10769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D2F2C"/>
                </a:solidFill>
              </a:rPr>
              <a:t>REPORTING,</a:t>
            </a:r>
            <a:r>
              <a:rPr spc="-40" dirty="0">
                <a:solidFill>
                  <a:srgbClr val="7D2F2C"/>
                </a:solidFill>
              </a:rPr>
              <a:t> </a:t>
            </a:r>
            <a:r>
              <a:rPr dirty="0">
                <a:solidFill>
                  <a:srgbClr val="7D2F2C"/>
                </a:solidFill>
              </a:rPr>
              <a:t>DOCUMENTING</a:t>
            </a:r>
            <a:r>
              <a:rPr spc="-20" dirty="0">
                <a:solidFill>
                  <a:srgbClr val="7D2F2C"/>
                </a:solidFill>
              </a:rPr>
              <a:t> </a:t>
            </a:r>
            <a:r>
              <a:rPr dirty="0">
                <a:solidFill>
                  <a:srgbClr val="7D2F2C"/>
                </a:solidFill>
              </a:rPr>
              <a:t>&amp;</a:t>
            </a:r>
            <a:r>
              <a:rPr spc="-30" dirty="0">
                <a:solidFill>
                  <a:srgbClr val="7D2F2C"/>
                </a:solidFill>
              </a:rPr>
              <a:t> </a:t>
            </a:r>
            <a:r>
              <a:rPr spc="-10" dirty="0">
                <a:solidFill>
                  <a:srgbClr val="7D2F2C"/>
                </a:solidFill>
              </a:rPr>
              <a:t>RECONCILING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6491" y="6417361"/>
            <a:ext cx="347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9078" y="6446926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46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4241292" y="457200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03319" y="91439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C5A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46185" y="6362496"/>
            <a:ext cx="262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NACCOP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2ND</a:t>
            </a: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ANNUAL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MID-YEAR</a:t>
            </a: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CONFERENCE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48466" y="6338112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47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772" y="723900"/>
            <a:ext cx="3703320" cy="5666740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837565" marR="762635" indent="324485">
              <a:lnSpc>
                <a:spcPct val="100000"/>
              </a:lnSpc>
              <a:spcBef>
                <a:spcPts val="5"/>
              </a:spcBef>
            </a:pPr>
            <a:r>
              <a:rPr sz="3600" b="1" spc="-10" dirty="0">
                <a:solidFill>
                  <a:srgbClr val="FFFFFF"/>
                </a:solidFill>
                <a:latin typeface="Garamond"/>
                <a:cs typeface="Garamond"/>
              </a:rPr>
              <a:t>Session </a:t>
            </a:r>
            <a:r>
              <a:rPr sz="3600" b="1" spc="-20" dirty="0">
                <a:solidFill>
                  <a:srgbClr val="FFFFFF"/>
                </a:solidFill>
                <a:latin typeface="Garamond"/>
                <a:cs typeface="Garamond"/>
              </a:rPr>
              <a:t>Evaluation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C5A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7D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9993" y="6476187"/>
            <a:ext cx="347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8466" y="6476187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48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85842" y="1173860"/>
            <a:ext cx="6740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b="0" spc="-25" dirty="0">
                <a:solidFill>
                  <a:srgbClr val="C5AE79"/>
                </a:solidFill>
                <a:latin typeface="Trebuchet MS"/>
                <a:cs typeface="Trebuchet MS"/>
              </a:rPr>
              <a:t>1.</a:t>
            </a:r>
            <a:r>
              <a:rPr sz="2400" b="0" dirty="0">
                <a:solidFill>
                  <a:srgbClr val="C5AE79"/>
                </a:solidFill>
                <a:latin typeface="Trebuchet MS"/>
                <a:cs typeface="Trebuchet MS"/>
              </a:rPr>
              <a:t>	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Select</a:t>
            </a:r>
            <a:r>
              <a:rPr sz="2400" b="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b="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“Click</a:t>
            </a:r>
            <a:r>
              <a:rPr sz="2400" b="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Here</a:t>
            </a:r>
            <a:r>
              <a:rPr sz="2400" b="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Evaluate”</a:t>
            </a:r>
            <a:r>
              <a:rPr sz="2400" b="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button </a:t>
            </a:r>
            <a:r>
              <a:rPr sz="2400" b="0" spc="-2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400" b="0" dirty="0">
                <a:solidFill>
                  <a:srgbClr val="404040"/>
                </a:solidFill>
                <a:latin typeface="Trebuchet MS"/>
                <a:cs typeface="Trebuchet MS"/>
              </a:rPr>
              <a:t>“My</a:t>
            </a:r>
            <a:r>
              <a:rPr sz="2400" b="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0" spc="-10" dirty="0">
                <a:solidFill>
                  <a:srgbClr val="404040"/>
                </a:solidFill>
                <a:latin typeface="Trebuchet MS"/>
                <a:cs typeface="Trebuchet MS"/>
              </a:rPr>
              <a:t>Schedule”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5842" y="4411726"/>
            <a:ext cx="70300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spc="-25" dirty="0">
                <a:solidFill>
                  <a:srgbClr val="C5AE79"/>
                </a:solidFill>
                <a:latin typeface="Trebuchet MS"/>
                <a:cs typeface="Trebuchet MS"/>
              </a:rPr>
              <a:t>2.</a:t>
            </a:r>
            <a:r>
              <a:rPr sz="2400" dirty="0">
                <a:solidFill>
                  <a:srgbClr val="C5AE79"/>
                </a:solidFill>
                <a:latin typeface="Trebuchet MS"/>
                <a:cs typeface="Trebuchet MS"/>
              </a:rPr>
              <a:t>	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Or,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visit</a:t>
            </a:r>
            <a:endParaRPr sz="2400">
              <a:latin typeface="Trebuchet MS"/>
              <a:cs typeface="Trebuchet MS"/>
            </a:endParaRPr>
          </a:p>
          <a:p>
            <a:pPr marL="527685" marR="5080">
              <a:lnSpc>
                <a:spcPct val="100000"/>
              </a:lnSpc>
            </a:pPr>
            <a:r>
              <a:rPr sz="2400" u="sng" spc="-2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3"/>
              </a:rPr>
              <a:t>https://www.surveymonkey.com/r/NACCOPMid</a:t>
            </a:r>
            <a:r>
              <a:rPr sz="2400" spc="-20" dirty="0">
                <a:solidFill>
                  <a:srgbClr val="00184B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4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3"/>
              </a:rPr>
              <a:t>Year2023</a:t>
            </a:r>
            <a:r>
              <a:rPr sz="2400" u="sng" spc="-3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to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evaluate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this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session.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89576" y="2305811"/>
            <a:ext cx="6557009" cy="1135380"/>
            <a:chOff x="4989576" y="2305811"/>
            <a:chExt cx="6557009" cy="11353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9576" y="2305811"/>
              <a:ext cx="6556733" cy="7528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31246" y="2803397"/>
              <a:ext cx="485140" cy="626745"/>
            </a:xfrm>
            <a:custGeom>
              <a:avLst/>
              <a:gdLst/>
              <a:ahLst/>
              <a:cxnLst/>
              <a:rect l="l" t="t" r="r" b="b"/>
              <a:pathLst>
                <a:path w="485140" h="626745">
                  <a:moveTo>
                    <a:pt x="242315" y="0"/>
                  </a:moveTo>
                  <a:lnTo>
                    <a:pt x="0" y="242315"/>
                  </a:lnTo>
                  <a:lnTo>
                    <a:pt x="121157" y="242315"/>
                  </a:lnTo>
                  <a:lnTo>
                    <a:pt x="121157" y="626363"/>
                  </a:lnTo>
                  <a:lnTo>
                    <a:pt x="363474" y="626363"/>
                  </a:lnTo>
                  <a:lnTo>
                    <a:pt x="363474" y="242315"/>
                  </a:lnTo>
                  <a:lnTo>
                    <a:pt x="484631" y="24231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C5A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31246" y="2803397"/>
              <a:ext cx="485140" cy="626745"/>
            </a:xfrm>
            <a:custGeom>
              <a:avLst/>
              <a:gdLst/>
              <a:ahLst/>
              <a:cxnLst/>
              <a:rect l="l" t="t" r="r" b="b"/>
              <a:pathLst>
                <a:path w="485140" h="626745">
                  <a:moveTo>
                    <a:pt x="484631" y="242315"/>
                  </a:moveTo>
                  <a:lnTo>
                    <a:pt x="363474" y="242315"/>
                  </a:lnTo>
                  <a:lnTo>
                    <a:pt x="363474" y="626363"/>
                  </a:lnTo>
                  <a:lnTo>
                    <a:pt x="121157" y="626363"/>
                  </a:lnTo>
                  <a:lnTo>
                    <a:pt x="121157" y="242315"/>
                  </a:lnTo>
                  <a:lnTo>
                    <a:pt x="0" y="242315"/>
                  </a:lnTo>
                  <a:lnTo>
                    <a:pt x="242315" y="0"/>
                  </a:lnTo>
                  <a:lnTo>
                    <a:pt x="484631" y="242315"/>
                  </a:lnTo>
                  <a:close/>
                </a:path>
              </a:pathLst>
            </a:custGeom>
            <a:ln w="22225">
              <a:solidFill>
                <a:srgbClr val="5B1F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A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CSA’s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Primary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Responsibility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is...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39136" y="2741168"/>
            <a:ext cx="7754620" cy="284289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1160"/>
              </a:spcBef>
            </a:pP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4400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promptly</a:t>
            </a:r>
            <a:r>
              <a:rPr sz="4400" i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4400" i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spc="-10" dirty="0">
                <a:solidFill>
                  <a:srgbClr val="404040"/>
                </a:solidFill>
                <a:latin typeface="Trebuchet MS"/>
                <a:cs typeface="Trebuchet MS"/>
              </a:rPr>
              <a:t>allegations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4400" i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Clery</a:t>
            </a:r>
            <a:r>
              <a:rPr sz="4400" i="1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Act</a:t>
            </a:r>
            <a:r>
              <a:rPr sz="4400" i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crimes</a:t>
            </a:r>
            <a:r>
              <a:rPr sz="4400" i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spc="-20" dirty="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receive</a:t>
            </a:r>
            <a:r>
              <a:rPr sz="4400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4400" i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4400" i="1" spc="-10" dirty="0">
                <a:solidFill>
                  <a:srgbClr val="404040"/>
                </a:solidFill>
                <a:latin typeface="Trebuchet MS"/>
                <a:cs typeface="Trebuchet MS"/>
              </a:rPr>
              <a:t>reporting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structure</a:t>
            </a:r>
            <a:r>
              <a:rPr sz="4400" i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established</a:t>
            </a:r>
            <a:r>
              <a:rPr sz="4400" i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4400" i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400" i="1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4400" i="1" spc="-10" dirty="0">
                <a:solidFill>
                  <a:srgbClr val="404040"/>
                </a:solidFill>
                <a:latin typeface="Trebuchet MS"/>
                <a:cs typeface="Trebuchet MS"/>
              </a:rPr>
              <a:t>institution.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CSA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Reminder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from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Baylor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FPRD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66089" y="2642108"/>
            <a:ext cx="10864850" cy="274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52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“…it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incumbent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upon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CSAs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obtain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much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possible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made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available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could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[the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institution’s]</a:t>
            </a:r>
            <a:r>
              <a:rPr sz="24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one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only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opportunity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obtain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concerning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crime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incident</a:t>
            </a:r>
            <a:r>
              <a:rPr sz="2400" spc="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complainant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refuses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report it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[the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campus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police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security department].”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Trebuchet MS"/>
              <a:cs typeface="Trebuchet MS"/>
            </a:endParaRPr>
          </a:p>
          <a:p>
            <a:pPr marL="2950845">
              <a:lnSpc>
                <a:spcPct val="100000"/>
              </a:lnSpc>
            </a:pP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(Baylor</a:t>
            </a:r>
            <a:r>
              <a:rPr sz="2000" i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University</a:t>
            </a:r>
            <a:r>
              <a:rPr sz="2000" i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Final</a:t>
            </a:r>
            <a:r>
              <a:rPr sz="2000" i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r>
              <a:rPr sz="2000" i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Review</a:t>
            </a:r>
            <a:r>
              <a:rPr sz="2000" i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Determination,</a:t>
            </a:r>
            <a:r>
              <a:rPr sz="2000" i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2020,</a:t>
            </a:r>
            <a:r>
              <a:rPr sz="2000" i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p.</a:t>
            </a:r>
            <a:r>
              <a:rPr sz="2000" i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spc="-25" dirty="0">
                <a:solidFill>
                  <a:srgbClr val="404040"/>
                </a:solidFill>
                <a:latin typeface="Trebuchet MS"/>
                <a:cs typeface="Trebuchet MS"/>
              </a:rPr>
              <a:t>33)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Clery</a:t>
            </a:r>
            <a:r>
              <a:rPr spc="1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Geography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993" y="6327926"/>
            <a:ext cx="3476625" cy="203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2080398"/>
            <a:ext cx="10626725" cy="371538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280"/>
              </a:spcBef>
              <a:buClr>
                <a:srgbClr val="C5AE79"/>
              </a:buClr>
              <a:buSzPct val="904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Clery</a:t>
            </a:r>
            <a:r>
              <a:rPr sz="21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Act</a:t>
            </a:r>
            <a:r>
              <a:rPr sz="2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requires</a:t>
            </a:r>
            <a:r>
              <a:rPr sz="2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institutions</a:t>
            </a:r>
            <a:r>
              <a:rPr sz="21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to disclose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statistics for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select</a:t>
            </a:r>
            <a:r>
              <a:rPr sz="21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crimes</a:t>
            </a:r>
            <a:r>
              <a:rPr sz="2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occur:</a:t>
            </a:r>
            <a:endParaRPr sz="21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065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900" b="1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9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Trebuchet MS"/>
                <a:cs typeface="Trebuchet MS"/>
              </a:rPr>
              <a:t>Campus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endParaRPr sz="19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060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rebuchet MS"/>
                <a:cs typeface="Trebuchet MS"/>
              </a:rPr>
              <a:t>Public</a:t>
            </a:r>
            <a:r>
              <a:rPr sz="19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rebuchet MS"/>
                <a:cs typeface="Trebuchet MS"/>
              </a:rPr>
              <a:t>Property</a:t>
            </a:r>
            <a:r>
              <a:rPr sz="19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within</a:t>
            </a:r>
            <a:r>
              <a:rPr sz="19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9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immediately</a:t>
            </a:r>
            <a:r>
              <a:rPr sz="19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adjacent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accessible</a:t>
            </a:r>
            <a:r>
              <a:rPr sz="19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campus,</a:t>
            </a:r>
            <a:r>
              <a:rPr sz="19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1900">
              <a:latin typeface="Trebuchet MS"/>
              <a:cs typeface="Trebuchet MS"/>
            </a:endParaRPr>
          </a:p>
          <a:p>
            <a:pPr marL="641985" marR="203200" lvl="1" indent="-305435">
              <a:lnSpc>
                <a:spcPct val="100000"/>
              </a:lnSpc>
              <a:spcBef>
                <a:spcPts val="1055"/>
              </a:spcBef>
              <a:buClr>
                <a:srgbClr val="C5AE79"/>
              </a:buClr>
              <a:buSzPct val="9210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9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9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rebuchet MS"/>
                <a:cs typeface="Trebuchet MS"/>
              </a:rPr>
              <a:t>Noncampus</a:t>
            </a:r>
            <a:r>
              <a:rPr sz="19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rebuchet MS"/>
                <a:cs typeface="Trebuchet MS"/>
              </a:rPr>
              <a:t>Buildings</a:t>
            </a:r>
            <a:r>
              <a:rPr sz="19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9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rebuchet MS"/>
                <a:cs typeface="Trebuchet MS"/>
              </a:rPr>
              <a:t>Property</a:t>
            </a:r>
            <a:r>
              <a:rPr sz="19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institution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(or</a:t>
            </a:r>
            <a:r>
              <a:rPr sz="19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9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officially</a:t>
            </a:r>
            <a:r>
              <a:rPr sz="19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recognized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19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organization)</a:t>
            </a:r>
            <a:r>
              <a:rPr sz="19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owns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controls</a:t>
            </a:r>
            <a:endParaRPr sz="19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buClr>
                <a:srgbClr val="C5AE79"/>
              </a:buClr>
              <a:buFont typeface="Cambria"/>
              <a:buChar char="◾"/>
            </a:pPr>
            <a:endParaRPr sz="22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1450"/>
              </a:spcBef>
              <a:buClr>
                <a:srgbClr val="C5AE79"/>
              </a:buClr>
              <a:buSzPct val="904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100" b="1" spc="-10" dirty="0">
                <a:solidFill>
                  <a:srgbClr val="404040"/>
                </a:solidFill>
                <a:latin typeface="Trebuchet MS"/>
                <a:cs typeface="Trebuchet MS"/>
              </a:rPr>
              <a:t>On-</a:t>
            </a:r>
            <a:r>
              <a:rPr sz="2100" b="1" dirty="0">
                <a:solidFill>
                  <a:srgbClr val="404040"/>
                </a:solidFill>
                <a:latin typeface="Trebuchet MS"/>
                <a:cs typeface="Trebuchet MS"/>
              </a:rPr>
              <a:t>Campus</a:t>
            </a:r>
            <a:r>
              <a:rPr sz="21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21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rebuchet MS"/>
                <a:cs typeface="Trebuchet MS"/>
              </a:rPr>
              <a:t>Housing</a:t>
            </a:r>
            <a:r>
              <a:rPr sz="21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rebuchet MS"/>
                <a:cs typeface="Trebuchet MS"/>
              </a:rPr>
              <a:t>Facilities</a:t>
            </a:r>
            <a:r>
              <a:rPr sz="21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1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subset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On-Campus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 category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C5AE79"/>
              </a:buClr>
              <a:buFont typeface="Cambria"/>
              <a:buChar char="◾"/>
            </a:pPr>
            <a:endParaRPr sz="345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buClr>
                <a:srgbClr val="C5AE79"/>
              </a:buClr>
              <a:buSzPct val="904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Institutions</a:t>
            </a:r>
            <a:r>
              <a:rPr sz="2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21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1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rebuchet MS"/>
                <a:cs typeface="Trebuchet MS"/>
              </a:rPr>
              <a:t>Separate</a:t>
            </a:r>
            <a:r>
              <a:rPr sz="21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rebuchet MS"/>
                <a:cs typeface="Trebuchet MS"/>
              </a:rPr>
              <a:t>Campus</a:t>
            </a:r>
            <a:r>
              <a:rPr sz="21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locations</a:t>
            </a:r>
            <a:r>
              <a:rPr sz="21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1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404040"/>
                </a:solidFill>
                <a:latin typeface="Trebuchet MS"/>
                <a:cs typeface="Trebuchet MS"/>
              </a:rPr>
              <a:t>well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Clery</a:t>
            </a:r>
            <a:r>
              <a:rPr spc="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Act</a:t>
            </a:r>
            <a:r>
              <a:rPr spc="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Crimes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4182" y="1852116"/>
            <a:ext cx="2520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C5AE79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Primary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Crimes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794" y="2297684"/>
            <a:ext cx="4020185" cy="84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Clr>
                <a:srgbClr val="C5AE79"/>
              </a:buClr>
              <a:buSzPct val="91666"/>
              <a:buFont typeface="Cambria"/>
              <a:buChar char="◾"/>
              <a:tabLst>
                <a:tab pos="317500" algn="l"/>
                <a:tab pos="318135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Murder/Non-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negligent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Manslaughter</a:t>
            </a:r>
            <a:endParaRPr sz="1800">
              <a:latin typeface="Trebuchet MS"/>
              <a:cs typeface="Trebuchet MS"/>
            </a:endParaRPr>
          </a:p>
          <a:p>
            <a:pPr marL="317500" indent="-305435">
              <a:lnSpc>
                <a:spcPct val="100000"/>
              </a:lnSpc>
              <a:buClr>
                <a:srgbClr val="C5AE79"/>
              </a:buClr>
              <a:buSzPct val="91666"/>
              <a:buFont typeface="Cambria"/>
              <a:buChar char="◾"/>
              <a:tabLst>
                <a:tab pos="317500" algn="l"/>
                <a:tab pos="3181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Manslaughter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Negligence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50" spc="-465" dirty="0">
                <a:solidFill>
                  <a:srgbClr val="C5AE79"/>
                </a:solidFill>
                <a:latin typeface="Cambria"/>
                <a:cs typeface="Cambria"/>
              </a:rPr>
              <a:t>◾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6332" y="2873501"/>
            <a:ext cx="4178935" cy="265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Sexual</a:t>
            </a:r>
            <a:r>
              <a:rPr sz="1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Assault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(Rape,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Fondling,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Incest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332" y="3147822"/>
            <a:ext cx="1622425" cy="265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Statutory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Rape)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182" y="3395217"/>
            <a:ext cx="2670810" cy="183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 indent="-305435">
              <a:lnSpc>
                <a:spcPct val="100000"/>
              </a:lnSpc>
              <a:spcBef>
                <a:spcPts val="100"/>
              </a:spcBef>
              <a:buClr>
                <a:srgbClr val="C5AE79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Robbery</a:t>
            </a:r>
            <a:endParaRPr sz="1800">
              <a:latin typeface="Trebuchet MS"/>
              <a:cs typeface="Trebuchet MS"/>
            </a:endParaRPr>
          </a:p>
          <a:p>
            <a:pPr marL="641985" indent="-305435">
              <a:lnSpc>
                <a:spcPct val="100000"/>
              </a:lnSpc>
              <a:buClr>
                <a:srgbClr val="C5AE79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Aggravated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Assault</a:t>
            </a:r>
            <a:endParaRPr sz="1800">
              <a:latin typeface="Trebuchet MS"/>
              <a:cs typeface="Trebuchet MS"/>
            </a:endParaRPr>
          </a:p>
          <a:p>
            <a:pPr marL="641985" indent="-305435">
              <a:lnSpc>
                <a:spcPct val="100000"/>
              </a:lnSpc>
              <a:buClr>
                <a:srgbClr val="C5AE79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Burglary</a:t>
            </a:r>
            <a:endParaRPr sz="1800">
              <a:latin typeface="Trebuchet MS"/>
              <a:cs typeface="Trebuchet MS"/>
            </a:endParaRPr>
          </a:p>
          <a:p>
            <a:pPr marL="641985" indent="-305435">
              <a:lnSpc>
                <a:spcPct val="100000"/>
              </a:lnSpc>
              <a:buClr>
                <a:srgbClr val="C5AE79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Motor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Vehicle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Theft</a:t>
            </a:r>
            <a:endParaRPr sz="1800">
              <a:latin typeface="Trebuchet MS"/>
              <a:cs typeface="Trebuchet MS"/>
            </a:endParaRPr>
          </a:p>
          <a:p>
            <a:pPr marL="641985" indent="-305435">
              <a:lnSpc>
                <a:spcPct val="100000"/>
              </a:lnSpc>
              <a:buClr>
                <a:srgbClr val="C5AE79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Arson</a:t>
            </a:r>
            <a:endParaRPr sz="18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580"/>
              </a:spcBef>
              <a:buClr>
                <a:srgbClr val="C5AE79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b="1" spc="-120" dirty="0">
                <a:solidFill>
                  <a:srgbClr val="404040"/>
                </a:solidFill>
                <a:latin typeface="Trebuchet MS"/>
                <a:cs typeface="Trebuchet MS"/>
              </a:rPr>
              <a:t>VAWA</a:t>
            </a:r>
            <a:r>
              <a:rPr sz="24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Offenses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794" y="5282062"/>
            <a:ext cx="142240" cy="8483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650" spc="-465" dirty="0">
                <a:solidFill>
                  <a:srgbClr val="C5AE79"/>
                </a:solidFill>
                <a:latin typeface="Cambria"/>
                <a:cs typeface="Cambria"/>
              </a:rPr>
              <a:t>◾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50" spc="-459" dirty="0">
                <a:solidFill>
                  <a:srgbClr val="C5AE79"/>
                </a:solidFill>
                <a:latin typeface="Cambria"/>
                <a:cs typeface="Cambria"/>
              </a:rPr>
              <a:t>◾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50" spc="-465" dirty="0">
                <a:solidFill>
                  <a:srgbClr val="C5AE79"/>
                </a:solidFill>
                <a:latin typeface="Cambria"/>
                <a:cs typeface="Cambria"/>
              </a:rPr>
              <a:t>◾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6332" y="5311902"/>
            <a:ext cx="1595755" cy="265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Dating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Violence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6332" y="5586272"/>
            <a:ext cx="1890395" cy="265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Domestic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Violence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6332" y="5860592"/>
            <a:ext cx="820419" cy="265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5"/>
              </a:lnSpc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Stalking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993" y="6318605"/>
            <a:ext cx="3476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3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27714" y="6318605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ts val="2375"/>
              </a:lnSpc>
              <a:spcBef>
                <a:spcPts val="95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dirty="0"/>
              <a:t>Arrests</a:t>
            </a:r>
            <a:r>
              <a:rPr spc="-6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spc="-10" dirty="0"/>
              <a:t>Referrals</a:t>
            </a:r>
          </a:p>
          <a:p>
            <a:pPr marL="318770">
              <a:lnSpc>
                <a:spcPts val="2375"/>
              </a:lnSpc>
            </a:pP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  <a:p>
            <a:pPr marL="641985" lvl="1" indent="-305435">
              <a:lnSpc>
                <a:spcPct val="100000"/>
              </a:lnSpc>
              <a:spcBef>
                <a:spcPts val="215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Liquor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Law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Violations</a:t>
            </a:r>
            <a:endParaRPr sz="17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90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Drug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Law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Violations</a:t>
            </a:r>
            <a:endParaRPr sz="17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90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Weapon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Law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Violations</a:t>
            </a:r>
            <a:endParaRPr sz="17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C5AE79"/>
              </a:buClr>
              <a:buFont typeface="Cambria"/>
              <a:buChar char="◾"/>
            </a:pPr>
            <a:endParaRPr sz="21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buClr>
                <a:srgbClr val="C5AE79"/>
              </a:buClr>
              <a:buSzPct val="90909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dirty="0"/>
              <a:t>Hate</a:t>
            </a:r>
            <a:r>
              <a:rPr spc="-55" dirty="0"/>
              <a:t> </a:t>
            </a:r>
            <a:r>
              <a:rPr spc="-10" dirty="0"/>
              <a:t>Crimes</a:t>
            </a:r>
          </a:p>
          <a:p>
            <a:pPr marL="641985" marR="304800" lvl="1" indent="-304800">
              <a:lnSpc>
                <a:spcPts val="1630"/>
              </a:lnSpc>
              <a:spcBef>
                <a:spcPts val="605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Primary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Crimes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(except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Manslaughter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Negligence)</a:t>
            </a:r>
            <a:endParaRPr sz="17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210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Larceny-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Theft</a:t>
            </a:r>
            <a:endParaRPr sz="17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90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Simple</a:t>
            </a:r>
            <a:r>
              <a:rPr sz="17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Assault</a:t>
            </a:r>
            <a:endParaRPr sz="17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95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Intimidation</a:t>
            </a:r>
            <a:endParaRPr sz="1700">
              <a:latin typeface="Trebuchet MS"/>
              <a:cs typeface="Trebuchet MS"/>
            </a:endParaRPr>
          </a:p>
          <a:p>
            <a:pPr marL="641985" marR="5080" lvl="1" indent="-304800">
              <a:lnSpc>
                <a:spcPts val="1630"/>
              </a:lnSpc>
              <a:spcBef>
                <a:spcPts val="590"/>
              </a:spcBef>
              <a:buClr>
                <a:srgbClr val="C5AE79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Destruction/Vandalism/Damage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Property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44106" y="6129629"/>
            <a:ext cx="2091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sz="18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Unfounded</a:t>
            </a:r>
            <a:r>
              <a:rPr sz="18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Crimes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816" y="640080"/>
            <a:ext cx="1051559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0252075" cy="1190625"/>
          </a:xfrm>
          <a:prstGeom prst="rect">
            <a:avLst/>
          </a:prstGeom>
          <a:solidFill>
            <a:srgbClr val="7D2F2C"/>
          </a:solidFill>
        </p:spPr>
        <p:txBody>
          <a:bodyPr vert="horz" wrap="square" lIns="0" tIns="28384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235"/>
              </a:spcBef>
            </a:pPr>
            <a:r>
              <a:rPr dirty="0">
                <a:solidFill>
                  <a:srgbClr val="FFFFFF"/>
                </a:solidFill>
              </a:rPr>
              <a:t>Clery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Crime</a:t>
            </a:r>
            <a:r>
              <a:rPr spc="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Definitions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812" y="6336136"/>
            <a:ext cx="3475990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2023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NACCOP</a:t>
            </a:r>
            <a:r>
              <a:rPr sz="1200" spc="-2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2ND</a:t>
            </a:r>
            <a:r>
              <a:rPr sz="1200" spc="-8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ANNUAL</a:t>
            </a:r>
            <a:r>
              <a:rPr sz="1200" spc="-50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MID-</a:t>
            </a:r>
            <a:r>
              <a:rPr sz="1200" dirty="0">
                <a:solidFill>
                  <a:srgbClr val="C5AE79"/>
                </a:solidFill>
                <a:latin typeface="Trebuchet MS"/>
                <a:cs typeface="Trebuchet MS"/>
              </a:rPr>
              <a:t>YEAR</a:t>
            </a:r>
            <a:r>
              <a:rPr sz="1200" spc="5" dirty="0">
                <a:solidFill>
                  <a:srgbClr val="C5AE79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C5AE79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2722575"/>
            <a:ext cx="10596880" cy="216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C5AE79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definitions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provided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Clery</a:t>
            </a:r>
            <a:r>
              <a:rPr sz="24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Act’s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implementing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regulations</a:t>
            </a:r>
            <a:endParaRPr sz="2400">
              <a:latin typeface="Trebuchet MS"/>
              <a:cs typeface="Trebuchet MS"/>
            </a:endParaRPr>
          </a:p>
          <a:p>
            <a:pPr marL="641985" lvl="1" indent="-305435">
              <a:lnSpc>
                <a:spcPct val="100000"/>
              </a:lnSpc>
              <a:spcBef>
                <a:spcPts val="1705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2200" spc="-180" dirty="0">
                <a:solidFill>
                  <a:srgbClr val="404040"/>
                </a:solidFill>
                <a:latin typeface="Trebuchet MS"/>
                <a:cs typeface="Trebuchet MS"/>
              </a:rPr>
              <a:t>VAWA</a:t>
            </a:r>
            <a:r>
              <a:rPr sz="22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Offense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definitions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found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u="sng" spc="6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4"/>
              </a:rPr>
              <a:t>34</a:t>
            </a:r>
            <a:r>
              <a:rPr sz="2200" u="sng" spc="-14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2200" u="sng" spc="7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4"/>
              </a:rPr>
              <a:t>CFR</a:t>
            </a:r>
            <a:r>
              <a:rPr sz="2200" u="sng" spc="-14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22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4"/>
              </a:rPr>
              <a:t>668.46(a)</a:t>
            </a:r>
            <a:endParaRPr sz="2200">
              <a:latin typeface="Trebuchet MS"/>
              <a:cs typeface="Trebuchet MS"/>
            </a:endParaRPr>
          </a:p>
          <a:p>
            <a:pPr marL="641985" marR="5080" lvl="1" indent="-305435">
              <a:lnSpc>
                <a:spcPct val="100000"/>
              </a:lnSpc>
              <a:spcBef>
                <a:spcPts val="1714"/>
              </a:spcBef>
              <a:buClr>
                <a:srgbClr val="C5AE79"/>
              </a:buClr>
              <a:buSzPct val="90909"/>
              <a:buFont typeface="Cambria"/>
              <a:buChar char="◾"/>
              <a:tabLst>
                <a:tab pos="641985" algn="l"/>
                <a:tab pos="642620" algn="l"/>
                <a:tab pos="5948680" algn="l"/>
              </a:tabLst>
            </a:pPr>
            <a:r>
              <a:rPr sz="2200" spc="-3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All</a:t>
            </a:r>
            <a:r>
              <a:rPr sz="2200" spc="-9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spc="-6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other</a:t>
            </a:r>
            <a:r>
              <a:rPr sz="2200" spc="-8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spc="-2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crime</a:t>
            </a:r>
            <a:r>
              <a:rPr sz="2200" spc="-10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spc="-2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definitions</a:t>
            </a:r>
            <a:r>
              <a:rPr sz="2200" spc="-8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can</a:t>
            </a:r>
            <a:r>
              <a:rPr sz="2200" spc="-10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be</a:t>
            </a:r>
            <a:r>
              <a:rPr sz="2200" spc="-10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found</a:t>
            </a:r>
            <a:r>
              <a:rPr sz="2200" spc="-10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spc="-25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in</a:t>
            </a:r>
            <a:r>
              <a:rPr sz="2200" dirty="0">
                <a:solidFill>
                  <a:srgbClr val="333333"/>
                </a:solidFill>
                <a:latin typeface="Trebuchet MS"/>
                <a:cs typeface="Trebuchet MS"/>
                <a:hlinkClick r:id="rId5"/>
              </a:rPr>
              <a:t>	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Appendix</a:t>
            </a:r>
            <a:r>
              <a:rPr sz="2200" u="sng" spc="-114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12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A</a:t>
            </a:r>
            <a:r>
              <a:rPr sz="2200" u="sng" spc="-13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3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to</a:t>
            </a:r>
            <a:r>
              <a:rPr sz="2200" u="sng" spc="-114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Subpart</a:t>
            </a:r>
            <a:r>
              <a:rPr sz="2200" u="sng" spc="-114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8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D</a:t>
            </a:r>
            <a:r>
              <a:rPr sz="2200" u="sng" spc="-12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of</a:t>
            </a:r>
            <a:r>
              <a:rPr sz="2200" u="sng" spc="-13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Part</a:t>
            </a:r>
            <a:r>
              <a:rPr sz="2200" u="sng" spc="-10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6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668</a:t>
            </a:r>
            <a:r>
              <a:rPr sz="2200" u="sng" spc="-9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5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-</a:t>
            </a:r>
            <a:r>
              <a:rPr sz="2200" spc="-50" dirty="0">
                <a:solidFill>
                  <a:srgbClr val="00184B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Crime</a:t>
            </a:r>
            <a:r>
              <a:rPr sz="2200" u="sng" spc="-7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2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Definitions</a:t>
            </a:r>
            <a:r>
              <a:rPr sz="2200" u="sng" spc="-7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5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in</a:t>
            </a:r>
            <a:r>
              <a:rPr sz="2200" u="sng" spc="-7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Accordance</a:t>
            </a:r>
            <a:r>
              <a:rPr sz="2200" u="sng" spc="-7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6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With</a:t>
            </a:r>
            <a:r>
              <a:rPr sz="2200" u="sng" spc="-8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7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the</a:t>
            </a:r>
            <a:r>
              <a:rPr sz="2200" u="sng" spc="-8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3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Federal</a:t>
            </a:r>
            <a:r>
              <a:rPr sz="2200" u="sng" spc="-8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Bureau</a:t>
            </a:r>
            <a:r>
              <a:rPr sz="2200" u="sng" spc="-7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of</a:t>
            </a:r>
            <a:r>
              <a:rPr sz="2200" u="sng" spc="-8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Investigation's</a:t>
            </a:r>
            <a:r>
              <a:rPr sz="2200" spc="-10" dirty="0">
                <a:solidFill>
                  <a:srgbClr val="00184B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2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Uniform</a:t>
            </a:r>
            <a:r>
              <a:rPr sz="2200" u="sng" spc="-135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Crime</a:t>
            </a:r>
            <a:r>
              <a:rPr sz="2200" u="sng" spc="-12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2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Reporting</a:t>
            </a:r>
            <a:r>
              <a:rPr sz="2200" u="sng" spc="-1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2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rebuchet MS"/>
                <a:cs typeface="Trebuchet MS"/>
                <a:hlinkClick r:id="rId5"/>
              </a:rPr>
              <a:t>Program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2758</Words>
  <Application>Microsoft Office PowerPoint</Application>
  <PresentationFormat>Widescreen</PresentationFormat>
  <Paragraphs>428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</vt:lpstr>
      <vt:lpstr>Garamond</vt:lpstr>
      <vt:lpstr>Times New Roman</vt:lpstr>
      <vt:lpstr>Trebuchet MS</vt:lpstr>
      <vt:lpstr>Office Theme</vt:lpstr>
      <vt:lpstr>VAWA Offense Statistics for Clery Act Purposes</vt:lpstr>
      <vt:lpstr>PowerPoint Presentation</vt:lpstr>
      <vt:lpstr>Three Part Test</vt:lpstr>
      <vt:lpstr>Campus Security Authorities (CSAs)</vt:lpstr>
      <vt:lpstr>A CSA’s Primary Responsibility is...</vt:lpstr>
      <vt:lpstr>CSA Reminder from Baylor FPRD</vt:lpstr>
      <vt:lpstr>Clery Geography</vt:lpstr>
      <vt:lpstr>Clery Act Crimes</vt:lpstr>
      <vt:lpstr>Clery Crime Definitions</vt:lpstr>
      <vt:lpstr>PowerPoint Presentation</vt:lpstr>
      <vt:lpstr>Key Classification Considerations</vt:lpstr>
      <vt:lpstr>Key Process Considerations</vt:lpstr>
      <vt:lpstr>Responsibility for Classifying Offenses</vt:lpstr>
      <vt:lpstr>When a CSA Reports a Crime…</vt:lpstr>
      <vt:lpstr>PowerPoint Presentation</vt:lpstr>
      <vt:lpstr>Determining Title IX Applicability</vt:lpstr>
      <vt:lpstr>SEXUAL HARASSMENT DEFINITIONS</vt:lpstr>
      <vt:lpstr> § 106.30(A) - SEXUAL HARASSMENT</vt:lpstr>
      <vt:lpstr>Sexual Assault</vt:lpstr>
      <vt:lpstr>PowerPoint Presentation</vt:lpstr>
      <vt:lpstr>Sexual Assault</vt:lpstr>
      <vt:lpstr>Option 1: Sexual Assault - Rape (From SRS)</vt:lpstr>
      <vt:lpstr>PowerPoint Presentation</vt:lpstr>
      <vt:lpstr>PowerPoint Presentation</vt:lpstr>
      <vt:lpstr>PowerPoint Presentation</vt:lpstr>
      <vt:lpstr>SEXUAL ASSAULT - FONDLING</vt:lpstr>
      <vt:lpstr>§ 106.30(a) - Consent</vt:lpstr>
      <vt:lpstr>PowerPoint Presentation</vt:lpstr>
      <vt:lpstr> SEXUAL ASSAULT - INCEST &amp; STATUTORY RAPE</vt:lpstr>
      <vt:lpstr>PowerPoint Presentation</vt:lpstr>
      <vt:lpstr>DATING VIOLENCE - 34 U.S.C. 12291(A)(10)</vt:lpstr>
      <vt:lpstr>DATING VIOLENCE - CLERY REGULATION ADDITIONS</vt:lpstr>
      <vt:lpstr>misdemeanor crimes of violence committed by -</vt:lpstr>
      <vt:lpstr>STALKING</vt:lpstr>
      <vt:lpstr>STALKING - 34 U.S.C. 12291(A)(30)</vt:lpstr>
      <vt:lpstr>PowerPoint Presentation</vt:lpstr>
      <vt:lpstr>Title IX Jurisdiction - Person</vt:lpstr>
      <vt:lpstr>“Attempting to Participate”</vt:lpstr>
      <vt:lpstr>Title IX Jurisdiction – Context of Educational Programs or Activities</vt:lpstr>
      <vt:lpstr>PowerPoint Presentation</vt:lpstr>
      <vt:lpstr>§ 106.44(a) - General Response to Sexual Harassment</vt:lpstr>
      <vt:lpstr>§ 106.30(a) - Actual Knowledge</vt:lpstr>
      <vt:lpstr>No Actual Knowledge § 106.30(a)</vt:lpstr>
      <vt:lpstr>Who May Report (from the Q&amp;A)</vt:lpstr>
      <vt:lpstr>Response to a Report</vt:lpstr>
      <vt:lpstr>REPORTING, DOCUMENTING &amp; RECONCILING</vt:lpstr>
      <vt:lpstr>PowerPoint Presentation</vt:lpstr>
      <vt:lpstr>1. Select the “Click Here to Evaluate” button in “My Schedule”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Cocks</dc:creator>
  <cp:lastModifiedBy>McDew, Andrea</cp:lastModifiedBy>
  <cp:revision>1</cp:revision>
  <cp:lastPrinted>2023-01-10T15:55:04Z</cp:lastPrinted>
  <dcterms:created xsi:type="dcterms:W3CDTF">2023-01-10T15:52:08Z</dcterms:created>
  <dcterms:modified xsi:type="dcterms:W3CDTF">2023-01-10T15:55:17Z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2023-01-10T00:00:00Z</vt:filetime>
  </property>
  <property fmtid="{D5CDD505-2E9C-101B-9397-08002B2CF9AE}" pid="5" name="Producer">
    <vt:lpwstr>Microsoft® PowerPoint® for Microsoft 365</vt:lpwstr>
  </property>
</Properties>
</file>