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51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is a foundations session — no prior Title IX experience assumed. Goal: leave confident about the framework, your role, and the first 72 hours of a case. You'll take away three working templates. Ask questions anytime.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bridges into intake. The #1 rookie error is over-promising confidentiality. Confidential vs. reporting status is defined by your institution's policy — have them learn theirs.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Shift to practical. This and supportive measures are the heart of the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Intake Form template here. The meeting is about support and options, not fact-finding. Retaliation ban is required content and often forgotten.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Jurisdiction &amp; Scoping Worksheet here. Emphasize: even a 'no' on Title IX usually routes somewhere. Safety/supportive measures are independent of the jurisdiction call.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Reinforce: supportive measures are not punishment and not a finding. They restore or preserve access to education.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Supportive Measures Menu + Checklist template. Stress documentation and that measures must not function as discipline against the respondent (that would require the grievance process).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the substance with the failure modes. These map back to everything above.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Discussion: ask which mistake they've seen or worry about most. Each links to an earlier slide — use it as a recap.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action. Point them to the workbook and templates. Offer to take questions and share contact info.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day. Blocks 1 covers framework + roles; Block 2 is the practical core — intake, supportive measures, mistakes. Point them to the three templates in their workbook; we'll use them live.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high-level. New practitioners don't need to memorize citations — they need a mental map and to know when to call counsel.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Discussion: ask for a scenario that touches 3+ of these (e.g., a disabled student athlete alleging harassment by a staff member). Reinforce issue-spotting over resolution.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orienting slide. The 2024 rule was vacated Jan 9, 2025 (Tennessee v. Cardona / consolidated cases). We operate under the 2020 rule. Tell them: verify your own institution finished reverting its policy. A new NPRM is anticipated — don't hard-wire anything you can't update.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Don't lecture the definitions — anchor them. 'Actual knowledge' + 'deliberate indifference' together = when you must act and how you're judged. Note the severe-AND-pervasive-AND-objectively-offensive conjunctive test under the 2020 rule (differs from the vacated 2024 rule's 'or').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single most important early point: supportive measures are decoupled from the complaint. Many new practitioners wrongly wait for a formal complaint. Live hearing with advisor-conducted cross-examination is the postsecondary hallmark of the 2020 rule. Appeal lies on three bases: procedural irregularity affecting the outcome, qualifying new evidence, and conflict/bias affecting the outcome — plus any added grounds offered equally to both parties.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Theme: role clarity and separation of functions. The decision-maker cannot be the Coordinator or investigator; the appeal officer must differ from all three. The Coordinator may serve as investigator.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separation of functions and freedom from conflicts/bias (a 2020 rule requirement). Small institutions struggle here — solution is often trained external investigators/decision-makers.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728" y="868680"/>
            <a:ext cx="4206240" cy="160849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880360"/>
            <a:ext cx="112745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Title IX &amp; Campus Civil Rights 101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457200" y="3703320"/>
            <a:ext cx="11274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Foundations Session for New Practitioners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4937760" y="4343400"/>
            <a:ext cx="2313432" cy="0"/>
          </a:xfrm>
          <a:prstGeom prst="line">
            <a:avLst/>
          </a:prstGeom>
          <a:noFill/>
          <a:ln w="19050">
            <a:solidFill>
              <a:srgbClr val="B08D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57200" y="452628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Preconference Session  ·  Wednesday, July 22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489204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Coordinators · Deputy Coordinators · HR Partners · Student Affairs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kinds of employees — know the difference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45920"/>
            <a:ext cx="5532120" cy="3794760"/>
          </a:xfrm>
          <a:prstGeom prst="roundRect">
            <a:avLst>
              <a:gd name="adj" fmla="val 1928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31520" y="18288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Confidential resources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31520" y="2377440"/>
            <a:ext cx="5074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Counselors, health providers, and designated advocates.
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receive disclosures without triggering the federal response obligation — but confidentiality is limited by law and policy.
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safe place for someone not ready to report.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172200" y="1645920"/>
            <a:ext cx="5532120" cy="3794760"/>
          </a:xfrm>
          <a:prstGeom prst="roundRect">
            <a:avLst>
              <a:gd name="adj" fmla="val 1928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0800" y="18288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 employees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400800" y="2377440"/>
            <a:ext cx="5074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non-confidential employees your policy designates.
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promptly pass reports to the Coordinator.
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reporting duty alone isn't federal actual knowledge; that turns on role and policy.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02920" y="5577840"/>
            <a:ext cx="11155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(Tex. Educ. Code § 51.252): most employees must promptly report sex-based misconduct to the Coordinator — a state mandate distinct from federal actual knowledge. Never promise confidentiality you can't keep.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737360" cy="66437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2788920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278892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828800" y="276148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783080" y="3127248"/>
            <a:ext cx="9692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Intake Done Right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828800" y="4206240"/>
            <a:ext cx="8961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conversation sets the tone — and the record.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first meeting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1536192"/>
            <a:ext cx="11201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goals:  make the person safe and heard · explain the process and their options · offer supportive measures · capture an accurate record — without pre-judging.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02920" y="2286000"/>
            <a:ext cx="5532120" cy="3611880"/>
          </a:xfrm>
          <a:prstGeom prst="roundRect">
            <a:avLst>
              <a:gd name="adj" fmla="val 2025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31520" y="24231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E7D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7240" y="2880360"/>
            <a:ext cx="507492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care; explain who you are and your role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Clarify confidential vs. reporting up front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supportive measures — and offer them now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formal-complaint option; informal resolution only after a complaint, if eligible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neutral, factual notes; use their words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ban on retaliation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next steps and how to reach you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72200" y="2286000"/>
            <a:ext cx="5532120" cy="3611880"/>
          </a:xfrm>
          <a:prstGeom prst="roundRect">
            <a:avLst>
              <a:gd name="adj" fmla="val 2025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400800" y="24231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23A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DON'T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446520" y="2880360"/>
            <a:ext cx="507492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Promise confidentiality you can't guarantee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or interrogate — this isn't the hearing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 credibility or signal an outcome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the person to file — or not to file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 details they're not ready to share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to document date, time, and what was offered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supportive measures for 'later'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Scoping the matter: three questions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91640"/>
            <a:ext cx="1120140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13232" y="2093976"/>
            <a:ext cx="566928" cy="566928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13232" y="209397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08760" y="185623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Does the 2020 § 106.45 sexual-harassment process apply?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508760" y="2313432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Sex-based conduct within the § 106.30 definition? In an education program or activity? Against a person in the U.S.?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02920" y="3209544"/>
            <a:ext cx="1120140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13232" y="3611880"/>
            <a:ext cx="566928" cy="566928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13232" y="361188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508760" y="3374136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not, what else is in play?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508760" y="3831336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'no' may still be Title IX sex discrimination, plus a code-of-conduct, employment, or other issue. Dismissal is only 'for purposes of sexual harassment under Title IX.' Route it.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02920" y="4727448"/>
            <a:ext cx="1120140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13232" y="5129784"/>
            <a:ext cx="566928" cy="566928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13232" y="512978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508760" y="4892040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needed right now?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508760" y="5349240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and supportive measures don't wait for the jurisdiction question to be resolved. Address immediate needs first.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502920" y="617220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in doubt, route it and document it. Misrouting is fixable; ignoring a report is not.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737360" cy="66437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2788920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278892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828800" y="276148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783080" y="3127248"/>
            <a:ext cx="9692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Supportive Measures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828800" y="4206240"/>
            <a:ext cx="8961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Non-disciplinary, non-punitive, and available from day one.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SUPPORTIVE MEASURES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Supportive measures: what they are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554480"/>
            <a:ext cx="11201400" cy="1005840"/>
          </a:xfrm>
          <a:prstGeom prst="roundRect">
            <a:avLst>
              <a:gd name="adj" fmla="val 7273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31520" y="1554480"/>
            <a:ext cx="10744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Definition:  </a:t>
            </a: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Individualized services offered without fee, that are non-disciplinary, non-punitive, and don't unreasonably burden another party — designed to restore or preserve equal access to education and protect safety.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502920" y="2697480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67512" y="2825496"/>
            <a:ext cx="33009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Academic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67512" y="3200400"/>
            <a:ext cx="330098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Deadline flexibility, section changes, incompletes, withdrawal support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297680" y="2697480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462272" y="2825496"/>
            <a:ext cx="33009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Housing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462272" y="3200400"/>
            <a:ext cx="330098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reassignment, escorts, building restrictions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092440" y="2697480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57032" y="2825496"/>
            <a:ext cx="33009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No-contact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8257032" y="3200400"/>
            <a:ext cx="330098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 no-contact directives between the parties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02920" y="4251960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67512" y="4379976"/>
            <a:ext cx="33009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Safety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67512" y="4754880"/>
            <a:ext cx="330098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changes, parking/escort, campus safety planning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297680" y="4251960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462272" y="4379976"/>
            <a:ext cx="33009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(employees)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4462272" y="4754880"/>
            <a:ext cx="330098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Shift/reporting-line changes, leave, workspace moves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8092440" y="4251960"/>
            <a:ext cx="3630168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8257032" y="4379976"/>
            <a:ext cx="33009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Referrals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257032" y="4754880"/>
            <a:ext cx="330098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Counseling, medical, advocacy, and community resources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02920" y="5760720"/>
            <a:ext cx="11201400" cy="566928"/>
          </a:xfrm>
          <a:prstGeom prst="roundRect">
            <a:avLst>
              <a:gd name="adj" fmla="val 12903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731520" y="5760720"/>
            <a:ext cx="10744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discipline — two separate mechanisms: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removal (after an individualized safety-and-risk analysis) and administrative leave for a non-student employee respondent.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737360" cy="66437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2788920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278892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828800" y="276148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FIVE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783080" y="3127248"/>
            <a:ext cx="9692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Early-Stage Mistakes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828800" y="4206240"/>
            <a:ext cx="8961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errors that create the most risk are almost all avoidable.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GOES WRONG EARLY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mistakes to avoid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45920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85800" y="2103120"/>
            <a:ext cx="457200" cy="457200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85800" y="2103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280160" y="179222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Over-promising confidentiality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280160" y="2194560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expectations before details are shared, based on your role.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172200" y="1645920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355080" y="2103120"/>
            <a:ext cx="457200" cy="457200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355080" y="2103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949440" y="179222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Treating supportive measures as punishment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49440" y="2194560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Measures can't be disciplinary toward the respondent — that needs the grievance process.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02920" y="3182112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85800" y="3639312"/>
            <a:ext cx="457200" cy="457200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85800" y="36393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280160" y="332841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Prejudging or investigating too soon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280160" y="3730752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 is support and scoping, not fact-finding or credibility calls.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172200" y="3182112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355080" y="3639312"/>
            <a:ext cx="457200" cy="457200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355080" y="363931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6949440" y="332841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Thin or late documentation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949440" y="3730752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isn't written down, it didn't happen. Record what was offered and when.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02920" y="4718304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685800" y="5175504"/>
            <a:ext cx="457200" cy="457200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685800" y="51755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1280160" y="486460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Missing jurisdiction or retaliation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1280160" y="5266944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non-Title IX matters; watch for and act on retaliation.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6172200" y="4718304"/>
            <a:ext cx="5532120" cy="1371600"/>
          </a:xfrm>
          <a:prstGeom prst="roundRect">
            <a:avLst>
              <a:gd name="adj" fmla="val 5333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6355080" y="5175504"/>
            <a:ext cx="457200" cy="457200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6355080" y="51755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!</a:t>
            </a:r>
            <a:endParaRPr lang="en-US" sz="1800" dirty="0"/>
          </a:p>
        </p:txBody>
      </p:sp>
      <p:sp>
        <p:nvSpPr>
          <p:cNvPr id="33" name="Text 30"/>
          <p:cNvSpPr/>
          <p:nvPr/>
        </p:nvSpPr>
        <p:spPr>
          <a:xfrm>
            <a:off x="6949440" y="4864608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 confusion &amp; bias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6949440" y="5266944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decision-maker and appeal officer separate; disclose conflicts and bias.</a:t>
            </a:r>
            <a:endParaRPr lang="en-US" sz="1150" dirty="0"/>
          </a:p>
        </p:txBody>
      </p:sp>
      <p:sp>
        <p:nvSpPr>
          <p:cNvPr id="35" name="Text 32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48640"/>
            <a:ext cx="1828800" cy="69934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8288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start on Monday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40080" y="2743200"/>
            <a:ext cx="79552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your institution's policy — and confirm it reflects the 2020 rule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who your Coordinator, deputies, and confidential resources are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three templates: Intake · Supportive Measures · Scoping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E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in doubt, offer support, route the matter, and document it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8732520" y="2697480"/>
            <a:ext cx="2971800" cy="2926080"/>
          </a:xfrm>
          <a:prstGeom prst="roundRect">
            <a:avLst>
              <a:gd name="adj" fmla="val 2500"/>
            </a:avLst>
          </a:prstGeom>
          <a:solidFill>
            <a:srgbClr val="1F4470"/>
          </a:solidFill>
          <a:ln w="12700">
            <a:solidFill>
              <a:srgbClr val="4A6D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61120" y="288036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FOLLOW-UP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8961120" y="338328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Schneider Education &amp; Employment Law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961120" y="4343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scott@eduemplaw.com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961120" y="498348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the work you do.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1722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materials — general information, not legal advice. Reviewed as of July 17, 2026 (2020 Title IX regulations); federal rulemaking is pending — verify before use.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 today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91640"/>
            <a:ext cx="8138160" cy="713232"/>
          </a:xfrm>
          <a:prstGeom prst="roundRect">
            <a:avLst>
              <a:gd name="adj" fmla="val 10256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58368" y="1819656"/>
            <a:ext cx="457200" cy="457200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58368" y="18196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325880" y="1691640"/>
            <a:ext cx="6309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legal landscape — and where Title IX stands right now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589520" y="1691640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1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02920" y="2532888"/>
            <a:ext cx="8138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58368" y="2660904"/>
            <a:ext cx="457200" cy="457200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8368" y="266090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25880" y="2532888"/>
            <a:ext cx="6309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roles: who does what on a campus response team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589520" y="2532888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1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02920" y="3374136"/>
            <a:ext cx="8138160" cy="713232"/>
          </a:xfrm>
          <a:prstGeom prst="roundRect">
            <a:avLst>
              <a:gd name="adj" fmla="val 10256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58368" y="3502152"/>
            <a:ext cx="457200" cy="457200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325880" y="3374136"/>
            <a:ext cx="6309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 done right: the first meeting and scoping the matter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7589520" y="3374136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2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02920" y="4215384"/>
            <a:ext cx="8138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58368" y="4343400"/>
            <a:ext cx="457200" cy="457200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58368" y="4343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325880" y="4215384"/>
            <a:ext cx="6309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Supportive measures: what they are and how to offer them</a:t>
            </a:r>
            <a:endParaRPr lang="en-US" sz="1550" dirty="0"/>
          </a:p>
        </p:txBody>
      </p:sp>
      <p:sp>
        <p:nvSpPr>
          <p:cNvPr id="24" name="Text 21"/>
          <p:cNvSpPr/>
          <p:nvPr/>
        </p:nvSpPr>
        <p:spPr>
          <a:xfrm>
            <a:off x="7589520" y="4215384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2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502920" y="5056632"/>
            <a:ext cx="8138160" cy="713232"/>
          </a:xfrm>
          <a:prstGeom prst="roundRect">
            <a:avLst>
              <a:gd name="adj" fmla="val 10256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658368" y="5184648"/>
            <a:ext cx="457200" cy="457200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658368" y="51846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1325880" y="5056632"/>
            <a:ext cx="63093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early-stage mistakes — and how to avoid them</a:t>
            </a:r>
            <a:endParaRPr lang="en-US" sz="1550" dirty="0"/>
          </a:p>
        </p:txBody>
      </p:sp>
      <p:sp>
        <p:nvSpPr>
          <p:cNvPr id="29" name="Text 26"/>
          <p:cNvSpPr/>
          <p:nvPr/>
        </p:nvSpPr>
        <p:spPr>
          <a:xfrm>
            <a:off x="7589520" y="5056632"/>
            <a:ext cx="914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2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8915400" y="1691640"/>
            <a:ext cx="2788920" cy="4114800"/>
          </a:xfrm>
          <a:prstGeom prst="roundRect">
            <a:avLst>
              <a:gd name="adj" fmla="val 2623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9098280" y="18745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YOU'LL LEAVE WITH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9098280" y="233172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B08D5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—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9418320" y="23317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Intake Form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9098280" y="329184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B08D5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—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9418320" y="329184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Supportive Measures Menu + Checklist</a:t>
            </a:r>
            <a:endParaRPr lang="en-US" sz="1400" dirty="0"/>
          </a:p>
        </p:txBody>
      </p:sp>
      <p:sp>
        <p:nvSpPr>
          <p:cNvPr id="36" name="Text 33"/>
          <p:cNvSpPr/>
          <p:nvPr/>
        </p:nvSpPr>
        <p:spPr>
          <a:xfrm>
            <a:off x="9098280" y="4251960"/>
            <a:ext cx="3200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B08D5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—</a:t>
            </a:r>
            <a:endParaRPr lang="en-US" sz="1400" dirty="0"/>
          </a:p>
        </p:txBody>
      </p:sp>
      <p:sp>
        <p:nvSpPr>
          <p:cNvPr id="37" name="Text 34"/>
          <p:cNvSpPr/>
          <p:nvPr/>
        </p:nvSpPr>
        <p:spPr>
          <a:xfrm>
            <a:off x="9418320" y="425196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 &amp; Scoping Worksheet</a:t>
            </a:r>
            <a:endParaRPr lang="en-US" sz="1400" dirty="0"/>
          </a:p>
        </p:txBody>
      </p:sp>
      <p:sp>
        <p:nvSpPr>
          <p:cNvPr id="38" name="Text 35"/>
          <p:cNvSpPr/>
          <p:nvPr/>
        </p:nvSpPr>
        <p:spPr>
          <a:xfrm>
            <a:off x="9098280" y="52578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templates you can adapt to your own institution's policy.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737360" cy="66437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2788920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278892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828800" y="276148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783080" y="3127248"/>
            <a:ext cx="9692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Legal Framework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828800" y="4206240"/>
            <a:ext cx="8961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landscape, the key terms, and the process at a glance.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LANDSCAPE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Title IX is one piece of a bigger picture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0020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67512" y="178308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Title IX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67512" y="235000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 discrimination in education programs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319272" y="160020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483864" y="178308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Title VI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3483864" y="235000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Race, color, national origin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135624" y="160020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300216" y="178308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Title VII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300216" y="235000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Employment discrimination (staff/faculty)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951976" y="160020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9116568" y="178308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Section 504 / ADA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9116568" y="235000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Disability discrimination &amp; access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347472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67512" y="365760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 Act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667512" y="422452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discrimination in programs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3319272" y="347472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3483864" y="365760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Clery Act / VAWA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3483864" y="422452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crime, SA, DV, dating violence, stalking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6135624" y="347472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300216" y="365760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civil rights law</a:t>
            </a:r>
            <a:endParaRPr lang="en-US" sz="1550" dirty="0"/>
          </a:p>
        </p:txBody>
      </p:sp>
      <p:sp>
        <p:nvSpPr>
          <p:cNvPr id="25" name="Text 22"/>
          <p:cNvSpPr/>
          <p:nvPr/>
        </p:nvSpPr>
        <p:spPr>
          <a:xfrm>
            <a:off x="6300216" y="422452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broader than federal — check yours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8951976" y="3474720"/>
            <a:ext cx="2697480" cy="1691640"/>
          </a:xfrm>
          <a:prstGeom prst="roundRect">
            <a:avLst>
              <a:gd name="adj" fmla="val 432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9116568" y="3657600"/>
            <a:ext cx="236829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Constitutional due process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9116568" y="4224528"/>
            <a:ext cx="2368296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 owed when discipline implicates a property/liberty interest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02920" y="544068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 one set of facts can trigger several of these at once. Your job early on is to spot which are in play — not to resolve them all.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STATUS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rules stand right now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737360" y="2651760"/>
            <a:ext cx="8778240" cy="0"/>
          </a:xfrm>
          <a:prstGeom prst="line">
            <a:avLst/>
          </a:prstGeom>
          <a:noFill/>
          <a:ln w="254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1618488" y="2532888"/>
            <a:ext cx="237744" cy="237744"/>
          </a:xfrm>
          <a:prstGeom prst="ellipse">
            <a:avLst/>
          </a:prstGeom>
          <a:solidFill>
            <a:srgbClr val="4A6D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2011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2020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85800" y="2898648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 Rule takes effect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813048" y="2532888"/>
            <a:ext cx="237744" cy="237744"/>
          </a:xfrm>
          <a:prstGeom prst="ellipse">
            <a:avLst/>
          </a:prstGeom>
          <a:solidFill>
            <a:srgbClr val="4A6D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834640" y="2011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2024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2880360" y="2898648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Rule takes effect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007608" y="2532888"/>
            <a:ext cx="237744" cy="237744"/>
          </a:xfrm>
          <a:prstGeom prst="ellipse">
            <a:avLst/>
          </a:prstGeom>
          <a:solidFill>
            <a:srgbClr val="B08D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029200" y="2011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9, 2025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074920" y="2898648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Rule vacated nationwide by federal court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8202168" y="2532888"/>
            <a:ext cx="237744" cy="237744"/>
          </a:xfrm>
          <a:prstGeom prst="ellipse">
            <a:avLst/>
          </a:prstGeom>
          <a:solidFill>
            <a:srgbClr val="1736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223760" y="2011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(2026)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7269480" y="2898648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 Rule governs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10396728" y="2532888"/>
            <a:ext cx="237744" cy="237744"/>
          </a:xfrm>
          <a:prstGeom prst="ellipse">
            <a:avLst/>
          </a:prstGeom>
          <a:solidFill>
            <a:srgbClr val="63748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9418320" y="20116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2026 / 2027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9464040" y="2898648"/>
            <a:ext cx="2103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rulemaking expected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640080" y="4617720"/>
            <a:ext cx="10972800" cy="1234440"/>
          </a:xfrm>
          <a:prstGeom prst="roundRect">
            <a:avLst>
              <a:gd name="adj" fmla="val 5926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914400" y="4617720"/>
            <a:ext cx="104241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 </a:t>
            </a: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2020 Title IX regulations govern today. The 2024 rule is not in effect anywhere. Build your process on the 2020 framework — and watch for new rulemaking, which will change requirements again.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DEFINITIONS (2020 RULE)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terms to know cold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00200"/>
            <a:ext cx="5532120" cy="1417320"/>
          </a:xfrm>
          <a:prstGeom prst="roundRect">
            <a:avLst>
              <a:gd name="adj" fmla="val 5161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85800" y="1728216"/>
            <a:ext cx="5166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Sexual harassment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85800" y="2112264"/>
            <a:ext cx="516636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forms: (1) an employee conditioning an aid, benefit, or service on unwelcome sexual conduct (quid pro quo); (2) unwelcome conduct so severe, pervasive &amp; objectively offensive it denies equal access; (3) sexual assault, dating/domestic violence, or stalking.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172200" y="1600200"/>
            <a:ext cx="5532120" cy="1417320"/>
          </a:xfrm>
          <a:prstGeom prst="roundRect">
            <a:avLst>
              <a:gd name="adj" fmla="val 5161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355080" y="1728216"/>
            <a:ext cx="5166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Actual knowledge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355080" y="2112264"/>
            <a:ext cx="516636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to the Coordinator or an official with authority to take corrective action. This is what triggers the institution's response obligation.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02920" y="3154680"/>
            <a:ext cx="5532120" cy="1417320"/>
          </a:xfrm>
          <a:prstGeom prst="roundRect">
            <a:avLst>
              <a:gd name="adj" fmla="val 5161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85800" y="3282696"/>
            <a:ext cx="5166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Deliberate indifference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85800" y="3666744"/>
            <a:ext cx="516636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liability standard: a response that is clearly unreasonable in light of the known circumstances. Reasonable ≠ perfect.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172200" y="3154680"/>
            <a:ext cx="5532120" cy="1417320"/>
          </a:xfrm>
          <a:prstGeom prst="roundRect">
            <a:avLst>
              <a:gd name="adj" fmla="val 5161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355080" y="3282696"/>
            <a:ext cx="5166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Education program or activity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355080" y="3666744"/>
            <a:ext cx="516636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Contexts over which the institution has substantial control over both the respondent and the setting — including recognized student-org buildings (fraternities/sororities). Conduct outside the U.S. is generally excluded.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4709160"/>
            <a:ext cx="11201400" cy="1234440"/>
          </a:xfrm>
          <a:prstGeom prst="roundRect">
            <a:avLst>
              <a:gd name="adj" fmla="val 5926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85800" y="4837176"/>
            <a:ext cx="10835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Complainant / Respondent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85800" y="5221224"/>
            <a:ext cx="10835640" cy="612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Complainant = alleged to have experienced the conduct. Respondent = alleged to have engaged in it. Neutral labels — not findings.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MATTER MOVES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process at a glance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7200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30352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/ report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1920240" y="1965960"/>
            <a:ext cx="1600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D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2043684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116836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Intake + supportive measures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3506724" y="1965960"/>
            <a:ext cx="1600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D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3630168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703320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complaint (optional)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093208" y="1965960"/>
            <a:ext cx="1600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D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5216652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289804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6679692" y="1965960"/>
            <a:ext cx="1600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D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6803136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876288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hearing (advisor cross-exam)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8266176" y="1965960"/>
            <a:ext cx="1600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D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8389620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462772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Determination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9852660" y="1965960"/>
            <a:ext cx="1600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6D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›</a:t>
            </a:r>
            <a:endParaRPr lang="en-US" sz="2000" dirty="0"/>
          </a:p>
        </p:txBody>
      </p:sp>
      <p:sp>
        <p:nvSpPr>
          <p:cNvPr id="23" name="Shape 20"/>
          <p:cNvSpPr/>
          <p:nvPr/>
        </p:nvSpPr>
        <p:spPr>
          <a:xfrm>
            <a:off x="9976104" y="1965960"/>
            <a:ext cx="1481328" cy="1051560"/>
          </a:xfrm>
          <a:prstGeom prst="roundRect">
            <a:avLst>
              <a:gd name="adj" fmla="val 6957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10049256" y="1965960"/>
            <a:ext cx="1335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502920" y="3566160"/>
            <a:ext cx="5532120" cy="2148840"/>
          </a:xfrm>
          <a:prstGeom prst="roundRect">
            <a:avLst>
              <a:gd name="adj" fmla="val 340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85800" y="3730752"/>
            <a:ext cx="5166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Supportive measures come first — and stand alone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85800" y="4343400"/>
            <a:ext cx="5166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are available as soon as you have notice, whether or not the complainant ever files a formal complaint, and whether or not there's an investigation.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6172200" y="3566160"/>
            <a:ext cx="5532120" cy="2148840"/>
          </a:xfrm>
          <a:prstGeom prst="roundRect">
            <a:avLst>
              <a:gd name="adj" fmla="val 3404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6355080" y="3730752"/>
            <a:ext cx="5166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Informal resolution is an option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355080" y="4343400"/>
            <a:ext cx="5166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after a formal complaint, if eligible and with both parties' voluntary written consent — never for allegations that an employee sexually harassed a student under the Title IX process.</a:t>
            </a:r>
            <a:endParaRPr lang="en-US" sz="1250" dirty="0"/>
          </a:p>
        </p:txBody>
      </p:sp>
      <p:sp>
        <p:nvSpPr>
          <p:cNvPr id="31" name="Text 28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57200"/>
            <a:ext cx="1737360" cy="66437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2788920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278892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828800" y="276148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E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783080" y="3127248"/>
            <a:ext cx="9692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Does What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1828800" y="4206240"/>
            <a:ext cx="8961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AD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Separation of roles is what keeps a process fair — and defensible.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DOES WHAT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core roles on a response team</a:t>
            </a:r>
            <a:endParaRPr lang="en-US" sz="30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295" y="310896"/>
            <a:ext cx="1600200" cy="61192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645920"/>
            <a:ext cx="3630168" cy="1874520"/>
          </a:xfrm>
          <a:prstGeom prst="roundRect">
            <a:avLst>
              <a:gd name="adj" fmla="val 3902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85800" y="1810512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Title IX Coordinator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85800" y="2395728"/>
            <a:ext cx="326440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compliance. Receives reports, oversees response, offers supportive measures, ensures the process runs.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297680" y="1645920"/>
            <a:ext cx="3630168" cy="1874520"/>
          </a:xfrm>
          <a:prstGeom prst="roundRect">
            <a:avLst>
              <a:gd name="adj" fmla="val 3902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480560" y="1810512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Deputy Coordinators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4480560" y="2395728"/>
            <a:ext cx="326440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the Coordinator's reach across units. Often the first point of contact for intake.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8092440" y="1645920"/>
            <a:ext cx="3630168" cy="1874520"/>
          </a:xfrm>
          <a:prstGeom prst="roundRect">
            <a:avLst>
              <a:gd name="adj" fmla="val 3902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275320" y="1810512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Investigator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275320" y="2395728"/>
            <a:ext cx="326440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Gathers evidence, interviews parties/witnesses, writes the investigative report. Stays neutral.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02920" y="3721608"/>
            <a:ext cx="3630168" cy="1874520"/>
          </a:xfrm>
          <a:prstGeom prst="roundRect">
            <a:avLst>
              <a:gd name="adj" fmla="val 3902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85800" y="3886200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Decision-maker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685800" y="4471416"/>
            <a:ext cx="326440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from the investigator. Runs the hearing and decides responsibility.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297680" y="3721608"/>
            <a:ext cx="3630168" cy="1874520"/>
          </a:xfrm>
          <a:prstGeom prst="roundRect">
            <a:avLst>
              <a:gd name="adj" fmla="val 3902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480560" y="3886200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Advisor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4480560" y="4471416"/>
            <a:ext cx="326440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party may have one; conducts cross-examination at the hearing. Institution provides one if a party has none.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8092440" y="3721608"/>
            <a:ext cx="3630168" cy="1874520"/>
          </a:xfrm>
          <a:prstGeom prst="roundRect">
            <a:avLst>
              <a:gd name="adj" fmla="val 3902"/>
            </a:avLst>
          </a:prstGeom>
          <a:solidFill>
            <a:srgbClr val="EEF2F7"/>
          </a:solidFill>
          <a:ln w="12700">
            <a:solidFill>
              <a:srgbClr val="E2E9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275320" y="3886200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365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&amp; Student Affairs partners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8275320" y="4471416"/>
            <a:ext cx="326440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 employee matters, interim measures, and student support alongside — not instead of — the Coordinator.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02920" y="5943600"/>
            <a:ext cx="11155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A6D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Separation of roles (2020 rule):  the responsibility decision-maker cannot be the Coordinator or the investigator, and the appeal decision-maker must differ from all three. The Coordinator may serve as investigator; all must be trained and free from bias.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457200" y="6455664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Schneider Education &amp; Employment Law  ·  Training materials — general information, not legal advice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11338560" y="6455664"/>
            <a:ext cx="411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374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2439</Words>
  <Application>Microsoft Office PowerPoint</Application>
  <PresentationFormat>Widescreen</PresentationFormat>
  <Paragraphs>273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Scott Schneider</cp:lastModifiedBy>
  <cp:revision>1</cp:revision>
  <dcterms:created xsi:type="dcterms:W3CDTF">2026-07-18T15:37:26Z</dcterms:created>
  <dcterms:modified xsi:type="dcterms:W3CDTF">2026-07-18T16:55:12Z</dcterms:modified>
</cp:coreProperties>
</file>